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Open Sans Hebrew 2" charset="1" panose="00000800000000000000"/>
      <p:regular r:id="rId14"/>
    </p:embeddedFont>
    <p:embeddedFont>
      <p:font typeface="Open Sans Hebrew 1" charset="1" panose="00000500000000000000"/>
      <p:regular r:id="rId15"/>
    </p:embeddedFont>
    <p:embeddedFont>
      <p:font typeface="Raleway Ultra-Bold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youtube.com/watch?v=-NIsUKUnxhA&amp;list=PLZkJ6lmZSF_yuxMnV6oFEnaY4LywBm7W4&amp;index=3" TargetMode="External" Type="http://schemas.openxmlformats.org/officeDocument/2006/relationships/hyperlink"/><Relationship Id="rId11" Target="../media/image10.png" Type="http://schemas.openxmlformats.org/officeDocument/2006/relationships/image"/><Relationship Id="rId12" Target="https://www.youtube.com/watch?v=ERUB_ZHWzds&amp;list=PLZkJ6lmZSF_yuxMnV6oFEnaY4LywBm7W4&amp;index=6" TargetMode="External" Type="http://schemas.openxmlformats.org/officeDocument/2006/relationships/hyperlink"/><Relationship Id="rId2" Target="../media/image6.png" Type="http://schemas.openxmlformats.org/officeDocument/2006/relationships/image"/><Relationship Id="rId3" Target="../media/image4.png" Type="http://schemas.openxmlformats.org/officeDocument/2006/relationships/image"/><Relationship Id="rId4" Target="../media/image7.jpe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https://innovative-learning.tau.ac.il/sites/innovative-learning.tau.ac.il/files/media_server/innovative-learning/%D7%A9%D7%99%D7%9E%D7%95%D7%A9%D7%99%20AI%20%D7%91%D7%94%D7%95%D7%A8%D7%90%D7%94%20%D7%95%D7%91%D7%9C%D7%9E%D7%99%D7%93%D7%94/%D7%9E%D7%99%D7%9C%D7%95%D7%9F%20%D7%9E%D7%95%D7%A9%D7%92%D7%99%D7%9D.pdf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jpe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https://apastyle.apa.org/blog/how-to-cite-chatgpt" TargetMode="External" Type="http://schemas.openxmlformats.org/officeDocument/2006/relationships/hyperlink"/><Relationship Id="rId12" Target="https://style.mla.org/citing-generative-ai/" TargetMode="External" Type="http://schemas.openxmlformats.org/officeDocument/2006/relationships/hyperlink"/><Relationship Id="rId13" Target="https://cenlib.m.tau.ac.il/ChicagoNetSocial" TargetMode="External" Type="http://schemas.openxmlformats.org/officeDocument/2006/relationships/hyperlink"/><Relationship Id="rId2" Target="../media/image14.jpeg" Type="http://schemas.openxmlformats.org/officeDocument/2006/relationships/image"/><Relationship Id="rId3" Target="../media/image5.png" Type="http://schemas.openxmlformats.org/officeDocument/2006/relationships/image"/><Relationship Id="rId4" Target="../media/image4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https://www.youtube.com/watch?v=3klkkxiGG7w&amp;list=PLZkJ6lmZSF_yuxMnV6oFEnaY4LywBm7W4&amp;index=18&amp;t=11s" TargetMode="External" Type="http://schemas.openxmlformats.org/officeDocument/2006/relationships/hyperlink"/><Relationship Id="rId13" Target="https://www.youtube.com/watch?v=3klkkxiGG7w&amp;list=PLZkJ6lmZSF_yuxMnV6oFEnaY4LywBm7W4&amp;index=18&amp;t=11s" TargetMode="External" Type="http://schemas.openxmlformats.org/officeDocument/2006/relationships/hyperlink"/><Relationship Id="rId14" Target="https://www.youtube.com/watch?v=3klkkxiGG7w&amp;list=PLZkJ6lmZSF_yuxMnV6oFEnaY4LywBm7W4&amp;index=18&amp;t=11s" TargetMode="External" Type="http://schemas.openxmlformats.org/officeDocument/2006/relationships/hyperlink"/><Relationship Id="rId15" Target="https://www.youtube.com/watch?v=ZaQK1WHVV-I&amp;list=PLZkJ6lmZSF_yuxMnV6oFEnaY4LywBm7W4&amp;index=19" TargetMode="External" Type="http://schemas.openxmlformats.org/officeDocument/2006/relationships/hyperlink"/><Relationship Id="rId16" Target="https://www.youtube.com/watch?v=ZaQK1WHVV-I&amp;list=PLZkJ6lmZSF_yuxMnV6oFEnaY4LywBm7W4&amp;index=19" TargetMode="External" Type="http://schemas.openxmlformats.org/officeDocument/2006/relationships/hyperlink"/><Relationship Id="rId17" Target="https://www.youtube.com/watch?v=ZaQK1WHVV-I&amp;list=PLZkJ6lmZSF_yuxMnV6oFEnaY4LywBm7W4&amp;index=19" TargetMode="External" Type="http://schemas.openxmlformats.org/officeDocument/2006/relationships/hyperlink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2.png" Type="http://schemas.openxmlformats.org/officeDocument/2006/relationships/image"/><Relationship Id="rId20" Target="https://notebooklm.google" TargetMode="External" Type="http://schemas.openxmlformats.org/officeDocument/2006/relationships/hyperlink"/><Relationship Id="rId21" Target="https://openai.com/index/chatgpt-study-mode/" TargetMode="External" Type="http://schemas.openxmlformats.org/officeDocument/2006/relationships/hyperlink"/><Relationship Id="rId22" Target="https://blog.google/outreach-initiatives/education/guided-learning/" TargetMode="External" Type="http://schemas.openxmlformats.org/officeDocument/2006/relationships/hyperlink"/><Relationship Id="rId23" Target="https://www.perplexity.ai" TargetMode="External" Type="http://schemas.openxmlformats.org/officeDocument/2006/relationships/hyperlink"/><Relationship Id="rId24" Target="https://elicit.com" TargetMode="External" Type="http://schemas.openxmlformats.org/officeDocument/2006/relationships/hyperlink"/><Relationship Id="rId25" Target="https://scispace.com" TargetMode="External" Type="http://schemas.openxmlformats.org/officeDocument/2006/relationships/hyperlink"/><Relationship Id="rId26" Target="https://consensus.app" TargetMode="External" Type="http://schemas.openxmlformats.org/officeDocument/2006/relationships/hyperlink"/><Relationship Id="rId27" Target="https://www.canva.com" TargetMode="External" Type="http://schemas.openxmlformats.org/officeDocument/2006/relationships/hyperlink"/><Relationship Id="rId28" Target="https://gamma.app" TargetMode="External" Type="http://schemas.openxmlformats.org/officeDocument/2006/relationships/hyperlink"/><Relationship Id="rId29" Target="https://gamma.app" TargetMode="External" Type="http://schemas.openxmlformats.org/officeDocument/2006/relationships/hyperlink"/><Relationship Id="rId3" Target="../media/image3.svg" Type="http://schemas.openxmlformats.org/officeDocument/2006/relationships/image"/><Relationship Id="rId30" Target="https://www.napkin.ai" TargetMode="External" Type="http://schemas.openxmlformats.org/officeDocument/2006/relationships/hyperlink"/><Relationship Id="rId31" Target="https://app.grammarly.com" TargetMode="External" Type="http://schemas.openxmlformats.org/officeDocument/2006/relationships/hyperlink"/><Relationship Id="rId32" Target="https://chatgpt.com" TargetMode="External" Type="http://schemas.openxmlformats.org/officeDocument/2006/relationships/hyperlink"/><Relationship Id="rId33" Target="https://claude.ai" TargetMode="External" Type="http://schemas.openxmlformats.org/officeDocument/2006/relationships/hyperlink"/><Relationship Id="rId34" Target="https://gemini.google.com/app" TargetMode="External" Type="http://schemas.openxmlformats.org/officeDocument/2006/relationships/hyperlink"/><Relationship Id="rId35" Target="https://copilot.cloud.microsoft" TargetMode="External" Type="http://schemas.openxmlformats.org/officeDocument/2006/relationships/hyperlink"/><Relationship Id="rId4" Target="../media/image4.pn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5.pn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5.png" Type="http://schemas.openxmlformats.org/officeDocument/2006/relationships/image"/><Relationship Id="rId6" Target="../media/image5.pn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5.png" Type="http://schemas.openxmlformats.org/officeDocument/2006/relationships/image"/><Relationship Id="rId6" Target="../media/image4.pn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4.png" Type="http://schemas.openxmlformats.org/officeDocument/2006/relationships/image"/><Relationship Id="rId4" Target="../media/image31.jpe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10.png" Type="http://schemas.openxmlformats.org/officeDocument/2006/relationships/image"/><Relationship Id="rId8" Target="mailto:innovtl@tauex.tau.ac.il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59196" y="-217680"/>
            <a:ext cx="19950669" cy="10504680"/>
          </a:xfrm>
          <a:custGeom>
            <a:avLst/>
            <a:gdLst/>
            <a:ahLst/>
            <a:cxnLst/>
            <a:rect r="r" b="b" t="t" l="l"/>
            <a:pathLst>
              <a:path h="10504680" w="19950669">
                <a:moveTo>
                  <a:pt x="0" y="0"/>
                </a:moveTo>
                <a:lnTo>
                  <a:pt x="19950668" y="0"/>
                </a:lnTo>
                <a:lnTo>
                  <a:pt x="19950668" y="10504680"/>
                </a:lnTo>
                <a:lnTo>
                  <a:pt x="0" y="10504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56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14600" y="7893579"/>
            <a:ext cx="3486600" cy="3719040"/>
          </a:xfrm>
          <a:custGeom>
            <a:avLst/>
            <a:gdLst/>
            <a:ahLst/>
            <a:cxnLst/>
            <a:rect r="r" b="b" t="t" l="l"/>
            <a:pathLst>
              <a:path h="3719040" w="3486600">
                <a:moveTo>
                  <a:pt x="0" y="0"/>
                </a:moveTo>
                <a:lnTo>
                  <a:pt x="3486600" y="0"/>
                </a:lnTo>
                <a:lnTo>
                  <a:pt x="3486600" y="3719040"/>
                </a:lnTo>
                <a:lnTo>
                  <a:pt x="0" y="37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884352" y="-5341380"/>
            <a:ext cx="9225147" cy="8229600"/>
          </a:xfrm>
          <a:custGeom>
            <a:avLst/>
            <a:gdLst/>
            <a:ahLst/>
            <a:cxnLst/>
            <a:rect r="r" b="b" t="t" l="l"/>
            <a:pathLst>
              <a:path h="8229600" w="9225147">
                <a:moveTo>
                  <a:pt x="0" y="0"/>
                </a:moveTo>
                <a:lnTo>
                  <a:pt x="9225147" y="0"/>
                </a:lnTo>
                <a:lnTo>
                  <a:pt x="9225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7034940" y="-830820"/>
            <a:ext cx="3486600" cy="3719040"/>
          </a:xfrm>
          <a:custGeom>
            <a:avLst/>
            <a:gdLst/>
            <a:ahLst/>
            <a:cxnLst/>
            <a:rect r="r" b="b" t="t" l="l"/>
            <a:pathLst>
              <a:path h="3719040" w="3486600">
                <a:moveTo>
                  <a:pt x="0" y="0"/>
                </a:moveTo>
                <a:lnTo>
                  <a:pt x="3486600" y="0"/>
                </a:lnTo>
                <a:lnTo>
                  <a:pt x="3486600" y="3719040"/>
                </a:lnTo>
                <a:lnTo>
                  <a:pt x="0" y="37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6701" y="442258"/>
            <a:ext cx="3935701" cy="979961"/>
          </a:xfrm>
          <a:custGeom>
            <a:avLst/>
            <a:gdLst/>
            <a:ahLst/>
            <a:cxnLst/>
            <a:rect r="r" b="b" t="t" l="l"/>
            <a:pathLst>
              <a:path h="979961" w="3935701">
                <a:moveTo>
                  <a:pt x="0" y="0"/>
                </a:moveTo>
                <a:lnTo>
                  <a:pt x="3935701" y="0"/>
                </a:lnTo>
                <a:lnTo>
                  <a:pt x="3935701" y="979962"/>
                </a:lnTo>
                <a:lnTo>
                  <a:pt x="0" y="9799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40084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503841" y="3333618"/>
            <a:ext cx="11091071" cy="2800161"/>
            <a:chOff x="0" y="0"/>
            <a:chExt cx="2921105" cy="73749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921105" cy="737491"/>
            </a:xfrm>
            <a:custGeom>
              <a:avLst/>
              <a:gdLst/>
              <a:ahLst/>
              <a:cxnLst/>
              <a:rect r="r" b="b" t="t" l="l"/>
              <a:pathLst>
                <a:path h="737491" w="2921105">
                  <a:moveTo>
                    <a:pt x="0" y="0"/>
                  </a:moveTo>
                  <a:lnTo>
                    <a:pt x="2921105" y="0"/>
                  </a:lnTo>
                  <a:lnTo>
                    <a:pt x="2921105" y="737491"/>
                  </a:lnTo>
                  <a:lnTo>
                    <a:pt x="0" y="737491"/>
                  </a:lnTo>
                  <a:close/>
                </a:path>
              </a:pathLst>
            </a:custGeom>
            <a:solidFill>
              <a:srgbClr val="F6F6F6">
                <a:alpha val="7098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2921105" cy="737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1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835452" y="3962831"/>
            <a:ext cx="10617096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300"/>
              </a:lnSpc>
            </a:pPr>
          </a:p>
          <a:p>
            <a:pPr algn="ctr" rtl="true">
              <a:lnSpc>
                <a:spcPts val="8400"/>
              </a:lnSpc>
            </a:pPr>
            <a:r>
              <a:rPr lang="he-IL" sz="8000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בינה מלאכותית יוצרת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07527" y="7781663"/>
            <a:ext cx="12311392" cy="139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33"/>
              </a:lnSpc>
            </a:pPr>
            <a:r>
              <a:rPr lang="he-IL" sz="4611" spc="1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מדריך לסטודנטים ולסטודנטיות</a:t>
            </a:r>
          </a:p>
          <a:p>
            <a:pPr algn="r">
              <a:lnSpc>
                <a:spcPts val="5533"/>
              </a:lnSpc>
            </a:pPr>
            <a:r>
              <a:rPr lang="en-US" sz="4611" spc="1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 </a:t>
            </a:r>
            <a:r>
              <a:rPr lang="he-IL" sz="4611" spc="1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באוניברסיטת תל אביב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32758" y="3559584"/>
            <a:ext cx="3222484" cy="1174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0"/>
              </a:lnSpc>
              <a:spcBef>
                <a:spcPct val="0"/>
              </a:spcBef>
            </a:pPr>
            <a:r>
              <a:rPr lang="en-US" sz="8000" spc="32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</a:rPr>
              <a:t>GenAI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2668" y="-9525"/>
            <a:ext cx="9225147" cy="8229600"/>
          </a:xfrm>
          <a:custGeom>
            <a:avLst/>
            <a:gdLst/>
            <a:ahLst/>
            <a:cxnLst/>
            <a:rect r="r" b="b" t="t" l="l"/>
            <a:pathLst>
              <a:path h="8229600" w="9225147">
                <a:moveTo>
                  <a:pt x="0" y="0"/>
                </a:moveTo>
                <a:lnTo>
                  <a:pt x="9225147" y="0"/>
                </a:lnTo>
                <a:lnTo>
                  <a:pt x="9225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5055452" y="6577855"/>
            <a:ext cx="9225147" cy="8229600"/>
          </a:xfrm>
          <a:custGeom>
            <a:avLst/>
            <a:gdLst/>
            <a:ahLst/>
            <a:cxnLst/>
            <a:rect r="r" b="b" t="t" l="l"/>
            <a:pathLst>
              <a:path h="8229600" w="9225147">
                <a:moveTo>
                  <a:pt x="0" y="0"/>
                </a:moveTo>
                <a:lnTo>
                  <a:pt x="9225147" y="0"/>
                </a:lnTo>
                <a:lnTo>
                  <a:pt x="9225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0" y="-90108"/>
            <a:ext cx="5102386" cy="10467217"/>
            <a:chOff x="0" y="0"/>
            <a:chExt cx="1343838" cy="27567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43838" cy="2756798"/>
            </a:xfrm>
            <a:custGeom>
              <a:avLst/>
              <a:gdLst/>
              <a:ahLst/>
              <a:cxnLst/>
              <a:rect r="r" b="b" t="t" l="l"/>
              <a:pathLst>
                <a:path h="2756798" w="1343838">
                  <a:moveTo>
                    <a:pt x="0" y="0"/>
                  </a:moveTo>
                  <a:lnTo>
                    <a:pt x="1343838" y="0"/>
                  </a:lnTo>
                  <a:lnTo>
                    <a:pt x="1343838" y="2756798"/>
                  </a:lnTo>
                  <a:lnTo>
                    <a:pt x="0" y="2756798"/>
                  </a:lnTo>
                  <a:close/>
                </a:path>
              </a:pathLst>
            </a:custGeom>
            <a:gradFill rotWithShape="true">
              <a:gsLst>
                <a:gs pos="0">
                  <a:srgbClr val="00C0F3">
                    <a:alpha val="100000"/>
                  </a:srgbClr>
                </a:gs>
                <a:gs pos="100000">
                  <a:srgbClr val="15559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1343838" cy="2747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21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82668" y="2017039"/>
            <a:ext cx="6802187" cy="6138622"/>
            <a:chOff x="0" y="0"/>
            <a:chExt cx="1279006" cy="11542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79006" cy="1154236"/>
            </a:xfrm>
            <a:custGeom>
              <a:avLst/>
              <a:gdLst/>
              <a:ahLst/>
              <a:cxnLst/>
              <a:rect r="r" b="b" t="t" l="l"/>
              <a:pathLst>
                <a:path h="1154236" w="1279006">
                  <a:moveTo>
                    <a:pt x="113815" y="0"/>
                  </a:moveTo>
                  <a:lnTo>
                    <a:pt x="1165191" y="0"/>
                  </a:lnTo>
                  <a:cubicBezTo>
                    <a:pt x="1195376" y="0"/>
                    <a:pt x="1224326" y="11991"/>
                    <a:pt x="1245670" y="33336"/>
                  </a:cubicBezTo>
                  <a:cubicBezTo>
                    <a:pt x="1267015" y="54680"/>
                    <a:pt x="1279006" y="83630"/>
                    <a:pt x="1279006" y="113815"/>
                  </a:cubicBezTo>
                  <a:lnTo>
                    <a:pt x="1279006" y="1040421"/>
                  </a:lnTo>
                  <a:cubicBezTo>
                    <a:pt x="1279006" y="1070607"/>
                    <a:pt x="1267015" y="1099556"/>
                    <a:pt x="1245670" y="1120901"/>
                  </a:cubicBezTo>
                  <a:cubicBezTo>
                    <a:pt x="1224326" y="1142245"/>
                    <a:pt x="1195376" y="1154236"/>
                    <a:pt x="1165191" y="1154236"/>
                  </a:cubicBezTo>
                  <a:lnTo>
                    <a:pt x="113815" y="1154236"/>
                  </a:lnTo>
                  <a:cubicBezTo>
                    <a:pt x="83630" y="1154236"/>
                    <a:pt x="54680" y="1142245"/>
                    <a:pt x="33336" y="1120901"/>
                  </a:cubicBezTo>
                  <a:cubicBezTo>
                    <a:pt x="11991" y="1099556"/>
                    <a:pt x="0" y="1070607"/>
                    <a:pt x="0" y="1040421"/>
                  </a:cubicBezTo>
                  <a:lnTo>
                    <a:pt x="0" y="113815"/>
                  </a:lnTo>
                  <a:cubicBezTo>
                    <a:pt x="0" y="83630"/>
                    <a:pt x="11991" y="54680"/>
                    <a:pt x="33336" y="33336"/>
                  </a:cubicBezTo>
                  <a:cubicBezTo>
                    <a:pt x="54680" y="11991"/>
                    <a:pt x="83630" y="0"/>
                    <a:pt x="113815" y="0"/>
                  </a:cubicBezTo>
                  <a:close/>
                </a:path>
              </a:pathLst>
            </a:custGeom>
            <a:blipFill>
              <a:blip r:embed="rId4"/>
              <a:stretch>
                <a:fillRect l="-17725" t="0" r="-17725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5719644" y="-2169928"/>
            <a:ext cx="3486600" cy="3719040"/>
          </a:xfrm>
          <a:custGeom>
            <a:avLst/>
            <a:gdLst/>
            <a:ahLst/>
            <a:cxnLst/>
            <a:rect r="r" b="b" t="t" l="l"/>
            <a:pathLst>
              <a:path h="3719040" w="3486600">
                <a:moveTo>
                  <a:pt x="0" y="0"/>
                </a:moveTo>
                <a:lnTo>
                  <a:pt x="3486600" y="0"/>
                </a:lnTo>
                <a:lnTo>
                  <a:pt x="3486600" y="3719041"/>
                </a:lnTo>
                <a:lnTo>
                  <a:pt x="0" y="37190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144000" y="1920588"/>
            <a:ext cx="7249703" cy="1394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5459"/>
              </a:lnSpc>
            </a:pPr>
            <a:r>
              <a:rPr lang="he-IL" sz="5199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בינה מלאכותית יוצרת</a:t>
            </a:r>
          </a:p>
          <a:p>
            <a:pPr algn="r" rtl="true">
              <a:lnSpc>
                <a:spcPts val="5459"/>
              </a:lnSpc>
            </a:pPr>
            <a:r>
              <a:rPr lang="he-IL" sz="5199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מה זה בעצם?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59249" y="3460334"/>
            <a:ext cx="8034454" cy="481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999"/>
              </a:lnSpc>
            </a:pPr>
            <a:r>
              <a:rPr lang="he-IL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כלי בינה מלאכותית יוצרת (</a:t>
            </a:r>
            <a:r>
              <a:rPr lang="en-US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G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e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n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 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)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מתמחים ביצירת תוכן חדש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כמו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טקסט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,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תמונות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או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קוד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.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תחום זה מבוסס על טכנולוגיות מתקדמות של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למידת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מכונה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(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Mac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h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i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ne 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Le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ar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n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i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ng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),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ובפרט,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למידה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עמוקה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(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Deep 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Learning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), המאפשרות למודלים ללמוד מכמויות עצומות של נתונים ולייצר תוצרים חדשים.</a:t>
            </a:r>
          </a:p>
          <a:p>
            <a:pPr algn="r" rtl="true" marL="0" indent="0" lvl="0">
              <a:lnSpc>
                <a:spcPts val="2999"/>
              </a:lnSpc>
            </a:pP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טכנולוגיה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זו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,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המיושמת במחוללי טקסט כמו 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Ch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at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GPT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,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מבוססת על אלגוריתמים מתקדמים של עיבוד שפה טבעית (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LLM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s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), כך שהתקשורת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עם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כלים אלו מתנהלת לרוב כדיאלוג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.</a:t>
            </a:r>
          </a:p>
          <a:p>
            <a:pPr algn="r" rtl="true" marL="0" indent="0" lvl="0">
              <a:lnSpc>
                <a:spcPts val="2999"/>
              </a:lnSpc>
            </a:pP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אלגוריתמים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אלה פועלים על בסיס ניתוח סטטיסטי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מורכב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של מאגרי טקסט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עצומים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,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הכוללים מקורות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מגוונים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כגון ספרות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,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מאמרים אקדמיים,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ותוכן אינטרנטי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. 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LL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M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s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פועלים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על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בסיס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הסתברותי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,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ומנבאים את המילה או הרצף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הבא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בהתבסס על הקשר נתון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.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כתוצאה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מכך,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אף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שהפלט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שלהם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עשוי להיראות משכנע, הוא עלול לכלול אי-דיוקים או ”הזיות" (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H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lluc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i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na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ti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on</a:t>
            </a:r>
            <a:r>
              <a:rPr lang="en-US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s</a:t>
            </a:r>
            <a:r>
              <a:rPr lang="he-IL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) של עובדות, ואף להיות מוטה, או להציג מידע שגוי לחלוטין</a:t>
            </a:r>
            <a:r>
              <a:rPr lang="ar-EG" sz="1999" spc="7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488790" y="8701502"/>
            <a:ext cx="2901424" cy="588934"/>
            <a:chOff x="0" y="0"/>
            <a:chExt cx="3868565" cy="785245"/>
          </a:xfrm>
        </p:grpSpPr>
        <p:sp>
          <p:nvSpPr>
            <p:cNvPr name="Freeform 13" id="13"/>
            <p:cNvSpPr/>
            <p:nvPr/>
          </p:nvSpPr>
          <p:spPr>
            <a:xfrm flipH="true" flipV="false" rot="0">
              <a:off x="0" y="0"/>
              <a:ext cx="3830465" cy="785245"/>
            </a:xfrm>
            <a:custGeom>
              <a:avLst/>
              <a:gdLst/>
              <a:ahLst/>
              <a:cxnLst/>
              <a:rect r="r" b="b" t="t" l="l"/>
              <a:pathLst>
                <a:path h="785245" w="3830465">
                  <a:moveTo>
                    <a:pt x="3830465" y="0"/>
                  </a:moveTo>
                  <a:lnTo>
                    <a:pt x="0" y="0"/>
                  </a:lnTo>
                  <a:lnTo>
                    <a:pt x="0" y="785245"/>
                  </a:lnTo>
                  <a:lnTo>
                    <a:pt x="3830465" y="785245"/>
                  </a:lnTo>
                  <a:lnTo>
                    <a:pt x="3830465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8100" y="217390"/>
              <a:ext cx="3830465" cy="379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151"/>
                </a:lnSpc>
                <a:spcBef>
                  <a:spcPct val="0"/>
                </a:spcBef>
              </a:pPr>
              <a:r>
                <a:rPr lang="he-IL" sz="2049" u="sng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hlinkClick r:id="rId9" tooltip="https://innovative-learning.tau.ac.il/sites/innovative-learning.tau.ac.il/files/media_server/innovative-learning/%D7%A9%D7%99%D7%9E%D7%95%D7%A9%D7%99%20AI%20%D7%91%D7%94%D7%95%D7%A8%D7%90%D7%94%20%D7%95%D7%91%D7%9C%D7%9E%D7%99%D7%93%D7%94/%D7%9E%D7%99%D7%9C%D7%95%D7%9F%20%D7%9E%D7%95%D7%A9%D7%92%D7%99%D7%9D.pdf"/>
                  <a:rtl val="true"/>
                </a:rPr>
                <a:t>למילון מושגים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549429" y="8701502"/>
            <a:ext cx="2891899" cy="588934"/>
            <a:chOff x="0" y="0"/>
            <a:chExt cx="3855865" cy="785245"/>
          </a:xfrm>
        </p:grpSpPr>
        <p:sp>
          <p:nvSpPr>
            <p:cNvPr name="Freeform 16" id="16"/>
            <p:cNvSpPr/>
            <p:nvPr/>
          </p:nvSpPr>
          <p:spPr>
            <a:xfrm flipH="true" flipV="false" rot="0">
              <a:off x="0" y="0"/>
              <a:ext cx="3830465" cy="785245"/>
            </a:xfrm>
            <a:custGeom>
              <a:avLst/>
              <a:gdLst/>
              <a:ahLst/>
              <a:cxnLst/>
              <a:rect r="r" b="b" t="t" l="l"/>
              <a:pathLst>
                <a:path h="785245" w="3830465">
                  <a:moveTo>
                    <a:pt x="3830465" y="0"/>
                  </a:moveTo>
                  <a:lnTo>
                    <a:pt x="0" y="0"/>
                  </a:lnTo>
                  <a:lnTo>
                    <a:pt x="0" y="785245"/>
                  </a:lnTo>
                  <a:lnTo>
                    <a:pt x="3830465" y="785245"/>
                  </a:lnTo>
                  <a:lnTo>
                    <a:pt x="3830465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25400" y="217390"/>
              <a:ext cx="3830465" cy="379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151"/>
                </a:lnSpc>
                <a:spcBef>
                  <a:spcPct val="0"/>
                </a:spcBef>
              </a:pPr>
              <a:r>
                <a:rPr lang="he-IL" sz="2049" u="sng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hlinkClick r:id="rId10" tooltip="https://www.youtube.com/watch?v=-NIsUKUnxhA&amp;list=PLZkJ6lmZSF_yuxMnV6oFEnaY4LywBm7W4&amp;index=3"/>
                  <a:rtl val="true"/>
                </a:rPr>
                <a:t>לסרטון הסבר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476667" y="8963833"/>
            <a:ext cx="4149052" cy="824656"/>
          </a:xfrm>
          <a:custGeom>
            <a:avLst/>
            <a:gdLst/>
            <a:ahLst/>
            <a:cxnLst/>
            <a:rect r="r" b="b" t="t" l="l"/>
            <a:pathLst>
              <a:path h="824656" w="4149052">
                <a:moveTo>
                  <a:pt x="0" y="0"/>
                </a:moveTo>
                <a:lnTo>
                  <a:pt x="4149052" y="0"/>
                </a:lnTo>
                <a:lnTo>
                  <a:pt x="4149052" y="824656"/>
                </a:lnTo>
                <a:lnTo>
                  <a:pt x="0" y="8246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7425441" y="8701502"/>
            <a:ext cx="2968099" cy="588934"/>
            <a:chOff x="0" y="0"/>
            <a:chExt cx="3957465" cy="785245"/>
          </a:xfrm>
        </p:grpSpPr>
        <p:sp>
          <p:nvSpPr>
            <p:cNvPr name="Freeform 20" id="20"/>
            <p:cNvSpPr/>
            <p:nvPr/>
          </p:nvSpPr>
          <p:spPr>
            <a:xfrm flipH="true" flipV="false" rot="0">
              <a:off x="0" y="0"/>
              <a:ext cx="3830465" cy="785245"/>
            </a:xfrm>
            <a:custGeom>
              <a:avLst/>
              <a:gdLst/>
              <a:ahLst/>
              <a:cxnLst/>
              <a:rect r="r" b="b" t="t" l="l"/>
              <a:pathLst>
                <a:path h="785245" w="3830465">
                  <a:moveTo>
                    <a:pt x="3830465" y="0"/>
                  </a:moveTo>
                  <a:lnTo>
                    <a:pt x="0" y="0"/>
                  </a:lnTo>
                  <a:lnTo>
                    <a:pt x="0" y="785245"/>
                  </a:lnTo>
                  <a:lnTo>
                    <a:pt x="3830465" y="785245"/>
                  </a:lnTo>
                  <a:lnTo>
                    <a:pt x="3830465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127000" y="217390"/>
              <a:ext cx="3830465" cy="379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151"/>
                </a:lnSpc>
                <a:spcBef>
                  <a:spcPct val="0"/>
                </a:spcBef>
              </a:pPr>
              <a:r>
                <a:rPr lang="he-IL" sz="2049" u="sng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hlinkClick r:id="rId12" tooltip="https://www.youtube.com/watch?v=ERUB_ZHWzds&amp;list=PLZkJ6lmZSF_yuxMnV6oFEnaY4LywBm7W4&amp;index=6"/>
                  <a:rtl val="true"/>
                </a:rPr>
                <a:t>פרומפט אפקטיבי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C0F3">
                <a:alpha val="100000"/>
              </a:srgbClr>
            </a:gs>
            <a:gs pos="100000">
              <a:srgbClr val="15559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4274726" cy="21579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2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800000">
            <a:off x="15172234" y="1028700"/>
            <a:ext cx="2087066" cy="2226204"/>
          </a:xfrm>
          <a:custGeom>
            <a:avLst/>
            <a:gdLst/>
            <a:ahLst/>
            <a:cxnLst/>
            <a:rect r="r" b="b" t="t" l="l"/>
            <a:pathLst>
              <a:path h="2226204" w="2087066">
                <a:moveTo>
                  <a:pt x="0" y="0"/>
                </a:moveTo>
                <a:lnTo>
                  <a:pt x="2087066" y="0"/>
                </a:lnTo>
                <a:lnTo>
                  <a:pt x="2087066" y="2226204"/>
                </a:lnTo>
                <a:lnTo>
                  <a:pt x="0" y="2226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172326" y="2766065"/>
            <a:ext cx="7045581" cy="1420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3711"/>
              </a:lnSpc>
            </a:pPr>
            <a:r>
              <a:rPr lang="he-IL" sz="3534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האם מותר להשתמש בכלי בינה מלאכותית יוצרת במהלך הלימודים באוניברסיטה?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225145" y="4433641"/>
            <a:ext cx="6992763" cy="213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435"/>
              </a:lnSpc>
              <a:spcBef>
                <a:spcPct val="0"/>
              </a:spcBef>
            </a:pPr>
            <a:r>
              <a:rPr lang="he-IL" sz="2099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אוניברסיטת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תל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אביב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רואה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חשיבות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עליונה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בהטמעת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הרגלי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שימוש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מושכל,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אחראי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ואתי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בכלי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en-US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לצורך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מחקר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,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הוראה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ולמידה.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</a:p>
          <a:p>
            <a:pPr algn="r" rtl="true" marL="0" indent="0" lvl="0">
              <a:lnSpc>
                <a:spcPts val="2435"/>
              </a:lnSpc>
              <a:spcBef>
                <a:spcPct val="0"/>
              </a:spcBef>
            </a:pP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חשיבות זו מגיעה מתוך ההכרה שהשימוש בכלי </a:t>
            </a:r>
            <a:r>
              <a:rPr lang="en-US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הוא בלתי נמנע והטכנולוגיה מתפתחת בקצב מואץ. האוניברסיטה מעודדת שימוש בכלים אלו תוך הפעלה של שיקול דעת, הערכה ביקורתית וחתירה למצוינות אקדמית. יחד עם זאת, השימוש בכלי </a:t>
            </a:r>
            <a:r>
              <a:rPr lang="en-US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במסגרת קורס ספציפי נתון לשיקול דעתם הבלעדי של המרצים והמרצות.</a:t>
            </a:r>
            <a:r>
              <a:rPr lang="ar-EG" sz="2099" spc="8" strike="noStrike" u="none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097626" y="2800825"/>
            <a:ext cx="3667392" cy="800992"/>
            <a:chOff x="0" y="0"/>
            <a:chExt cx="965897" cy="21096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65897" cy="210961"/>
            </a:xfrm>
            <a:custGeom>
              <a:avLst/>
              <a:gdLst/>
              <a:ahLst/>
              <a:cxnLst/>
              <a:rect r="r" b="b" t="t" l="l"/>
              <a:pathLst>
                <a:path h="210961" w="965897">
                  <a:moveTo>
                    <a:pt x="0" y="0"/>
                  </a:moveTo>
                  <a:lnTo>
                    <a:pt x="965897" y="0"/>
                  </a:lnTo>
                  <a:lnTo>
                    <a:pt x="965897" y="210961"/>
                  </a:lnTo>
                  <a:lnTo>
                    <a:pt x="0" y="210961"/>
                  </a:lnTo>
                  <a:close/>
                </a:path>
              </a:pathLst>
            </a:custGeom>
            <a:solidFill>
              <a:srgbClr val="00C0F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965897" cy="201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21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410537" y="5067666"/>
            <a:ext cx="340911" cy="348313"/>
          </a:xfrm>
          <a:custGeom>
            <a:avLst/>
            <a:gdLst/>
            <a:ahLst/>
            <a:cxnLst/>
            <a:rect r="r" b="b" t="t" l="l"/>
            <a:pathLst>
              <a:path h="348313" w="340911">
                <a:moveTo>
                  <a:pt x="0" y="0"/>
                </a:moveTo>
                <a:lnTo>
                  <a:pt x="340911" y="0"/>
                </a:lnTo>
                <a:lnTo>
                  <a:pt x="340911" y="348313"/>
                </a:lnTo>
                <a:lnTo>
                  <a:pt x="0" y="348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77417" y="3033010"/>
            <a:ext cx="3833120" cy="321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490"/>
              </a:lnSpc>
            </a:pPr>
            <a:r>
              <a:rPr lang="he-IL" sz="2372" spc="26">
                <a:solidFill>
                  <a:srgbClr val="F6F6F6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אז מה זה אומר בפועל?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19454" y="3913917"/>
            <a:ext cx="5431994" cy="915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436"/>
              </a:lnSpc>
              <a:spcBef>
                <a:spcPct val="0"/>
              </a:spcBef>
            </a:pP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אפשרות השימוש בכלי </a:t>
            </a:r>
            <a:r>
              <a:rPr lang="en-US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בהגשת עבודות ומטלות משתנה בין מרצים וקורסים, שכן לקורסים שונים מטרות שונות.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82809" y="5039091"/>
            <a:ext cx="5231700" cy="61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436"/>
              </a:lnSpc>
              <a:spcBef>
                <a:spcPct val="0"/>
              </a:spcBef>
            </a:pP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קראו בסילבוס ובהנחיות למטלות האם השימוש בכלי </a:t>
            </a:r>
            <a:r>
              <a:rPr lang="en-US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מותר או אסור.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7410537" y="5935975"/>
            <a:ext cx="340911" cy="348313"/>
          </a:xfrm>
          <a:custGeom>
            <a:avLst/>
            <a:gdLst/>
            <a:ahLst/>
            <a:cxnLst/>
            <a:rect r="r" b="b" t="t" l="l"/>
            <a:pathLst>
              <a:path h="348313" w="340911">
                <a:moveTo>
                  <a:pt x="0" y="0"/>
                </a:moveTo>
                <a:lnTo>
                  <a:pt x="340911" y="0"/>
                </a:lnTo>
                <a:lnTo>
                  <a:pt x="340911" y="348313"/>
                </a:lnTo>
                <a:lnTo>
                  <a:pt x="0" y="348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849609" y="5912846"/>
            <a:ext cx="5379615" cy="610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436"/>
              </a:lnSpc>
              <a:spcBef>
                <a:spcPct val="0"/>
              </a:spcBef>
            </a:pP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לעתים מותרים סוגי שימוש מסוימים בלבד, קראו היטב מה מוגדר בהנחיות והקפידו לפעול בהתאם.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7410537" y="6809393"/>
            <a:ext cx="340911" cy="348313"/>
          </a:xfrm>
          <a:custGeom>
            <a:avLst/>
            <a:gdLst/>
            <a:ahLst/>
            <a:cxnLst/>
            <a:rect r="r" b="b" t="t" l="l"/>
            <a:pathLst>
              <a:path h="348313" w="340911">
                <a:moveTo>
                  <a:pt x="0" y="0"/>
                </a:moveTo>
                <a:lnTo>
                  <a:pt x="340911" y="0"/>
                </a:lnTo>
                <a:lnTo>
                  <a:pt x="340911" y="348313"/>
                </a:lnTo>
                <a:lnTo>
                  <a:pt x="0" y="348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574054" y="6859902"/>
            <a:ext cx="5639853" cy="30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436"/>
              </a:lnSpc>
              <a:spcBef>
                <a:spcPct val="0"/>
              </a:spcBef>
            </a:pP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בדקו האם יש צורך להצהיר על השימוש בכלי </a:t>
            </a:r>
            <a:r>
              <a:rPr lang="en-US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ar-EG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8365427" y="7027246"/>
            <a:ext cx="6992763" cy="1380553"/>
            <a:chOff x="0" y="0"/>
            <a:chExt cx="1083362" cy="21388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83362" cy="213884"/>
            </a:xfrm>
            <a:custGeom>
              <a:avLst/>
              <a:gdLst/>
              <a:ahLst/>
              <a:cxnLst/>
              <a:rect r="r" b="b" t="t" l="l"/>
              <a:pathLst>
                <a:path h="213884" w="1083362">
                  <a:moveTo>
                    <a:pt x="21036" y="0"/>
                  </a:moveTo>
                  <a:lnTo>
                    <a:pt x="1062326" y="0"/>
                  </a:lnTo>
                  <a:cubicBezTo>
                    <a:pt x="1073944" y="0"/>
                    <a:pt x="1083362" y="9418"/>
                    <a:pt x="1083362" y="21036"/>
                  </a:cubicBezTo>
                  <a:lnTo>
                    <a:pt x="1083362" y="192848"/>
                  </a:lnTo>
                  <a:cubicBezTo>
                    <a:pt x="1083362" y="204466"/>
                    <a:pt x="1073944" y="213884"/>
                    <a:pt x="1062326" y="213884"/>
                  </a:cubicBezTo>
                  <a:lnTo>
                    <a:pt x="21036" y="213884"/>
                  </a:lnTo>
                  <a:cubicBezTo>
                    <a:pt x="9418" y="213884"/>
                    <a:pt x="0" y="204466"/>
                    <a:pt x="0" y="192848"/>
                  </a:cubicBezTo>
                  <a:lnTo>
                    <a:pt x="0" y="21036"/>
                  </a:lnTo>
                  <a:cubicBezTo>
                    <a:pt x="0" y="9418"/>
                    <a:pt x="9418" y="0"/>
                    <a:pt x="21036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152047" r="0" b="-32869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244928" y="9363075"/>
            <a:ext cx="4149052" cy="824656"/>
          </a:xfrm>
          <a:custGeom>
            <a:avLst/>
            <a:gdLst/>
            <a:ahLst/>
            <a:cxnLst/>
            <a:rect r="r" b="b" t="t" l="l"/>
            <a:pathLst>
              <a:path h="824656" w="4149052">
                <a:moveTo>
                  <a:pt x="0" y="0"/>
                </a:moveTo>
                <a:lnTo>
                  <a:pt x="4149053" y="0"/>
                </a:lnTo>
                <a:lnTo>
                  <a:pt x="4149053" y="824656"/>
                </a:lnTo>
                <a:lnTo>
                  <a:pt x="0" y="8246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00786" y="-186897"/>
            <a:ext cx="10725790" cy="10564006"/>
            <a:chOff x="0" y="0"/>
            <a:chExt cx="1294506" cy="1274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4506" cy="1274980"/>
            </a:xfrm>
            <a:custGeom>
              <a:avLst/>
              <a:gdLst/>
              <a:ahLst/>
              <a:cxnLst/>
              <a:rect r="r" b="b" t="t" l="l"/>
              <a:pathLst>
                <a:path h="1274980" w="1294506">
                  <a:moveTo>
                    <a:pt x="72180" y="0"/>
                  </a:moveTo>
                  <a:lnTo>
                    <a:pt x="1222326" y="0"/>
                  </a:lnTo>
                  <a:cubicBezTo>
                    <a:pt x="1262190" y="0"/>
                    <a:pt x="1294506" y="32316"/>
                    <a:pt x="1294506" y="72180"/>
                  </a:cubicBezTo>
                  <a:lnTo>
                    <a:pt x="1294506" y="1202800"/>
                  </a:lnTo>
                  <a:cubicBezTo>
                    <a:pt x="1294506" y="1221943"/>
                    <a:pt x="1286902" y="1240303"/>
                    <a:pt x="1273365" y="1253839"/>
                  </a:cubicBezTo>
                  <a:cubicBezTo>
                    <a:pt x="1259829" y="1267376"/>
                    <a:pt x="1241469" y="1274980"/>
                    <a:pt x="1222326" y="1274980"/>
                  </a:cubicBezTo>
                  <a:lnTo>
                    <a:pt x="72180" y="1274980"/>
                  </a:lnTo>
                  <a:cubicBezTo>
                    <a:pt x="32316" y="1274980"/>
                    <a:pt x="0" y="1242664"/>
                    <a:pt x="0" y="1202800"/>
                  </a:cubicBezTo>
                  <a:lnTo>
                    <a:pt x="0" y="72180"/>
                  </a:lnTo>
                  <a:cubicBezTo>
                    <a:pt x="0" y="53037"/>
                    <a:pt x="7605" y="34678"/>
                    <a:pt x="21141" y="21141"/>
                  </a:cubicBezTo>
                  <a:cubicBezTo>
                    <a:pt x="34678" y="7605"/>
                    <a:pt x="53037" y="0"/>
                    <a:pt x="72180" y="0"/>
                  </a:cubicBezTo>
                  <a:close/>
                </a:path>
              </a:pathLst>
            </a:custGeom>
            <a:blipFill>
              <a:blip r:embed="rId2"/>
              <a:stretch>
                <a:fillRect l="-37548" t="0" r="-37548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664326" y="0"/>
            <a:ext cx="8564201" cy="10287000"/>
            <a:chOff x="0" y="0"/>
            <a:chExt cx="2255592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55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2255592">
                  <a:moveTo>
                    <a:pt x="0" y="0"/>
                  </a:moveTo>
                  <a:lnTo>
                    <a:pt x="2255592" y="0"/>
                  </a:lnTo>
                  <a:lnTo>
                    <a:pt x="2255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2255592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1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61925" y="9402289"/>
            <a:ext cx="3935701" cy="979961"/>
          </a:xfrm>
          <a:custGeom>
            <a:avLst/>
            <a:gdLst/>
            <a:ahLst/>
            <a:cxnLst/>
            <a:rect r="r" b="b" t="t" l="l"/>
            <a:pathLst>
              <a:path h="979961" w="3935701">
                <a:moveTo>
                  <a:pt x="0" y="0"/>
                </a:moveTo>
                <a:lnTo>
                  <a:pt x="3935701" y="0"/>
                </a:lnTo>
                <a:lnTo>
                  <a:pt x="3935701" y="979961"/>
                </a:lnTo>
                <a:lnTo>
                  <a:pt x="0" y="979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40084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295493" y="7381784"/>
            <a:ext cx="9225147" cy="8229600"/>
          </a:xfrm>
          <a:custGeom>
            <a:avLst/>
            <a:gdLst/>
            <a:ahLst/>
            <a:cxnLst/>
            <a:rect r="r" b="b" t="t" l="l"/>
            <a:pathLst>
              <a:path h="8229600" w="9225147">
                <a:moveTo>
                  <a:pt x="0" y="0"/>
                </a:moveTo>
                <a:lnTo>
                  <a:pt x="9225147" y="0"/>
                </a:lnTo>
                <a:lnTo>
                  <a:pt x="9225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true" flipV="false" rot="0">
            <a:off x="450472" y="444690"/>
            <a:ext cx="1156456" cy="584010"/>
          </a:xfrm>
          <a:custGeom>
            <a:avLst/>
            <a:gdLst/>
            <a:ahLst/>
            <a:cxnLst/>
            <a:rect r="r" b="b" t="t" l="l"/>
            <a:pathLst>
              <a:path h="584010" w="1156456">
                <a:moveTo>
                  <a:pt x="1156456" y="0"/>
                </a:moveTo>
                <a:lnTo>
                  <a:pt x="0" y="0"/>
                </a:lnTo>
                <a:lnTo>
                  <a:pt x="0" y="584010"/>
                </a:lnTo>
                <a:lnTo>
                  <a:pt x="1156456" y="584010"/>
                </a:lnTo>
                <a:lnTo>
                  <a:pt x="115645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320180" y="9073288"/>
            <a:ext cx="3486600" cy="3719040"/>
          </a:xfrm>
          <a:custGeom>
            <a:avLst/>
            <a:gdLst/>
            <a:ahLst/>
            <a:cxnLst/>
            <a:rect r="r" b="b" t="t" l="l"/>
            <a:pathLst>
              <a:path h="3719040" w="3486600">
                <a:moveTo>
                  <a:pt x="0" y="0"/>
                </a:moveTo>
                <a:lnTo>
                  <a:pt x="3486600" y="0"/>
                </a:lnTo>
                <a:lnTo>
                  <a:pt x="3486600" y="3719040"/>
                </a:lnTo>
                <a:lnTo>
                  <a:pt x="0" y="37190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320180" y="2740582"/>
            <a:ext cx="397641" cy="396647"/>
          </a:xfrm>
          <a:custGeom>
            <a:avLst/>
            <a:gdLst/>
            <a:ahLst/>
            <a:cxnLst/>
            <a:rect r="r" b="b" t="t" l="l"/>
            <a:pathLst>
              <a:path h="396647" w="397641">
                <a:moveTo>
                  <a:pt x="0" y="0"/>
                </a:moveTo>
                <a:lnTo>
                  <a:pt x="397641" y="0"/>
                </a:lnTo>
                <a:lnTo>
                  <a:pt x="397641" y="396647"/>
                </a:lnTo>
                <a:lnTo>
                  <a:pt x="0" y="3966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345325" y="5109539"/>
            <a:ext cx="397641" cy="396647"/>
          </a:xfrm>
          <a:custGeom>
            <a:avLst/>
            <a:gdLst/>
            <a:ahLst/>
            <a:cxnLst/>
            <a:rect r="r" b="b" t="t" l="l"/>
            <a:pathLst>
              <a:path h="396647" w="397641">
                <a:moveTo>
                  <a:pt x="0" y="0"/>
                </a:moveTo>
                <a:lnTo>
                  <a:pt x="397641" y="0"/>
                </a:lnTo>
                <a:lnTo>
                  <a:pt x="397641" y="396647"/>
                </a:lnTo>
                <a:lnTo>
                  <a:pt x="0" y="3966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268807" y="2740582"/>
            <a:ext cx="397641" cy="396647"/>
          </a:xfrm>
          <a:custGeom>
            <a:avLst/>
            <a:gdLst/>
            <a:ahLst/>
            <a:cxnLst/>
            <a:rect r="r" b="b" t="t" l="l"/>
            <a:pathLst>
              <a:path h="396647" w="397641">
                <a:moveTo>
                  <a:pt x="0" y="0"/>
                </a:moveTo>
                <a:lnTo>
                  <a:pt x="397641" y="0"/>
                </a:lnTo>
                <a:lnTo>
                  <a:pt x="397641" y="396647"/>
                </a:lnTo>
                <a:lnTo>
                  <a:pt x="0" y="3966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268807" y="5640108"/>
            <a:ext cx="397641" cy="396647"/>
          </a:xfrm>
          <a:custGeom>
            <a:avLst/>
            <a:gdLst/>
            <a:ahLst/>
            <a:cxnLst/>
            <a:rect r="r" b="b" t="t" l="l"/>
            <a:pathLst>
              <a:path h="396647" w="397641">
                <a:moveTo>
                  <a:pt x="0" y="0"/>
                </a:moveTo>
                <a:lnTo>
                  <a:pt x="397641" y="0"/>
                </a:lnTo>
                <a:lnTo>
                  <a:pt x="397641" y="396647"/>
                </a:lnTo>
                <a:lnTo>
                  <a:pt x="0" y="3966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144000" y="2778682"/>
            <a:ext cx="2977359" cy="321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520"/>
              </a:lnSpc>
            </a:pPr>
            <a:r>
              <a:rPr lang="he-IL" sz="2400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מקוריות ויצירתיות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448720" y="3384879"/>
            <a:ext cx="5269101" cy="143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320"/>
              </a:lnSpc>
              <a:spcBef>
                <a:spcPct val="0"/>
              </a:spcBef>
            </a:pP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הבטיחו שעבודות ומטלות משקפות את הקול האישי שלכם ושלכן, ואת רעיונותיכם. כלי </a:t>
            </a:r>
            <a:r>
              <a:rPr lang="en-US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יכולים לסייע בהעלאת רעיונות ובהרחבת כיווני החשיבה, אך הם אינם תחליף לחשיבה עצמאית ולהפגנת היכולות האינטלקטואליות שלכם.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470095" y="5147639"/>
            <a:ext cx="3676409" cy="321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520"/>
              </a:lnSpc>
            </a:pPr>
            <a:r>
              <a:rPr lang="he-IL" sz="2400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אחריות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43392" y="5753836"/>
            <a:ext cx="5399574" cy="3439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20"/>
              </a:lnSpc>
            </a:pP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כמו ביתר זירות החיים, גם באקדמיה האחריות על תוצרים שתגישו היא שלכם ושלכן. לכן, גם אם נעזרתם בכלי </a:t>
            </a:r>
            <a:r>
              <a:rPr lang="en-US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בתהליך העבודה, האחריות לתקף ולאמת היא שלכם ושלכן. כתיבה לא מדויקת, כתיבה כללית מדי, או שימוש במידע או בהפניות שלא אומתו – עלולות להוביל להורדת ציון או לפסילת העבודה. </a:t>
            </a:r>
          </a:p>
          <a:p>
            <a:pPr algn="r" rtl="true" marL="0" indent="0" lvl="0">
              <a:lnSpc>
                <a:spcPts val="2320"/>
              </a:lnSpc>
              <a:spcBef>
                <a:spcPct val="0"/>
              </a:spcBef>
            </a:pP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אם נעזרתם בכלי </a:t>
            </a:r>
            <a:r>
              <a:rPr lang="en-US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לאיתור מקורות מידע, בדקו שהמקורות הללו אכן קיימים (הכלים לעתים ‘ממציאים’ מקורות שאינם קיימים) ואת הפרשנות שלכם לתכנים הקיימים בהם. כדאי להיעזר בכלי </a:t>
            </a:r>
            <a:r>
              <a:rPr lang="en-US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ייעודיים לחיפוש מקורות מידע, ואף להסתייע בכלי חיפוש ‘מסורתיים’ (דוגמת </a:t>
            </a:r>
            <a:r>
              <a:rPr lang="en-US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Google Scholar</a:t>
            </a:r>
            <a:r>
              <a:rPr lang="ar-EG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).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14889" y="2778682"/>
            <a:ext cx="3255098" cy="321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520"/>
              </a:lnSpc>
            </a:pPr>
            <a:r>
              <a:rPr lang="he-IL" sz="2400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פרטיות ואבטחת מידע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3384879"/>
            <a:ext cx="5637748" cy="1724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20"/>
              </a:lnSpc>
            </a:pP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הימנעו מלחלוק מידע אישי או רגיש עם כלי </a:t>
            </a:r>
            <a:r>
              <a:rPr lang="en-US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ar-EG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. </a:t>
            </a:r>
          </a:p>
          <a:p>
            <a:pPr algn="r" rtl="true">
              <a:lnSpc>
                <a:spcPts val="2320"/>
              </a:lnSpc>
            </a:pP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כחלק ממנגנון פעולתם של הכלים, הם מאומנים על מידע רב, וברוב המקרים יאומנו גם על המידע שתזינו. </a:t>
            </a:r>
          </a:p>
          <a:p>
            <a:pPr algn="r" rtl="true" marL="0" indent="0" lvl="0">
              <a:lnSpc>
                <a:spcPts val="2320"/>
              </a:lnSpc>
              <a:spcBef>
                <a:spcPct val="0"/>
              </a:spcBef>
            </a:pP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בעת שימוש בכלים, בחנו האם ניתן לשנות את הגדרות השימוש במידע, ושקלו לבחור באופציה בה הכלים אינם מאומנים על מידע שתזינו.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93577" y="5678208"/>
            <a:ext cx="3676409" cy="321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520"/>
              </a:lnSpc>
            </a:pPr>
            <a:r>
              <a:rPr lang="he-IL" sz="2400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אזכור השימוש בכלי </a:t>
            </a:r>
            <a:r>
              <a:rPr lang="en-US" sz="2400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</a:rPr>
              <a:t>AI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00993" y="6284405"/>
            <a:ext cx="5412442" cy="1724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20"/>
              </a:lnSpc>
            </a:pP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בהתאם להנחיות שניתנו בקורס, בדקו האם יש לאזכר במטלה שנעשה שימוש בכלי </a:t>
            </a:r>
            <a:r>
              <a:rPr lang="en-US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ar-EG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. </a:t>
            </a:r>
          </a:p>
          <a:p>
            <a:pPr algn="r" rtl="true" marL="0" indent="0" lvl="0">
              <a:lnSpc>
                <a:spcPts val="2320"/>
              </a:lnSpc>
              <a:spcBef>
                <a:spcPct val="0"/>
              </a:spcBef>
            </a:pP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אם יש להוסיף אזכור כזה, בדקו באיזה אופן יש לבצע אותו - ייתכן שתתבקשו להוסיף הצהרת שימוש או להשתמש בכללי ציטוט רלוונטיים (ראו הנחיות ה-</a:t>
            </a:r>
            <a:r>
              <a:rPr lang="en-US" sz="2000" spc="8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11" tooltip="https://apastyle.apa.org/blog/how-to-cite-chatgpt"/>
              </a:rPr>
              <a:t>APA</a:t>
            </a:r>
            <a:r>
              <a:rPr lang="ar-EG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, </a:t>
            </a: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ה-</a:t>
            </a:r>
            <a:r>
              <a:rPr lang="en-US" sz="2000" spc="8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12" tooltip="https://style.mla.org/citing-generative-ai/"/>
              </a:rPr>
              <a:t>MLA</a:t>
            </a: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ו</a:t>
            </a:r>
            <a:r>
              <a:rPr lang="he-IL" sz="2000" spc="8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13" tooltip="https://cenlib.m.tau.ac.il/ChicagoNetSocial"/>
                <a:rtl val="true"/>
              </a:rPr>
              <a:t>מדריך שיקגו</a:t>
            </a:r>
            <a:r>
              <a:rPr lang="he-IL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- לגבי ציטוט תוצרי </a:t>
            </a:r>
            <a:r>
              <a:rPr lang="en-US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ar-EG" sz="20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).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960792" y="1372191"/>
            <a:ext cx="8782174" cy="796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6126"/>
              </a:lnSpc>
            </a:pPr>
            <a:r>
              <a:rPr lang="he-IL" sz="5834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שימוש אתי בכלי </a:t>
            </a:r>
            <a:r>
              <a:rPr lang="en-US" sz="5834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</a:rPr>
              <a:t>AI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43300" y="8026832"/>
            <a:ext cx="3486600" cy="3719040"/>
          </a:xfrm>
          <a:custGeom>
            <a:avLst/>
            <a:gdLst/>
            <a:ahLst/>
            <a:cxnLst/>
            <a:rect r="r" b="b" t="t" l="l"/>
            <a:pathLst>
              <a:path h="3719040" w="3486600">
                <a:moveTo>
                  <a:pt x="0" y="0"/>
                </a:moveTo>
                <a:lnTo>
                  <a:pt x="3486600" y="0"/>
                </a:lnTo>
                <a:lnTo>
                  <a:pt x="3486600" y="3719040"/>
                </a:lnTo>
                <a:lnTo>
                  <a:pt x="0" y="3719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44700" y="-2011249"/>
            <a:ext cx="3486600" cy="3719040"/>
          </a:xfrm>
          <a:custGeom>
            <a:avLst/>
            <a:gdLst/>
            <a:ahLst/>
            <a:cxnLst/>
            <a:rect r="r" b="b" t="t" l="l"/>
            <a:pathLst>
              <a:path h="3719040" w="3486600">
                <a:moveTo>
                  <a:pt x="0" y="0"/>
                </a:moveTo>
                <a:lnTo>
                  <a:pt x="3486600" y="0"/>
                </a:lnTo>
                <a:lnTo>
                  <a:pt x="3486600" y="3719041"/>
                </a:lnTo>
                <a:lnTo>
                  <a:pt x="0" y="371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341888" y="7373961"/>
            <a:ext cx="9225147" cy="8229600"/>
          </a:xfrm>
          <a:custGeom>
            <a:avLst/>
            <a:gdLst/>
            <a:ahLst/>
            <a:cxnLst/>
            <a:rect r="r" b="b" t="t" l="l"/>
            <a:pathLst>
              <a:path h="8229600" w="9225147">
                <a:moveTo>
                  <a:pt x="0" y="0"/>
                </a:moveTo>
                <a:lnTo>
                  <a:pt x="9225147" y="0"/>
                </a:lnTo>
                <a:lnTo>
                  <a:pt x="9225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2614420" y="1422220"/>
            <a:ext cx="1736688" cy="1654195"/>
          </a:xfrm>
          <a:custGeom>
            <a:avLst/>
            <a:gdLst/>
            <a:ahLst/>
            <a:cxnLst/>
            <a:rect r="r" b="b" t="t" l="l"/>
            <a:pathLst>
              <a:path h="1654195" w="1736688">
                <a:moveTo>
                  <a:pt x="0" y="0"/>
                </a:moveTo>
                <a:lnTo>
                  <a:pt x="1736688" y="0"/>
                </a:lnTo>
                <a:lnTo>
                  <a:pt x="1736688" y="1654195"/>
                </a:lnTo>
                <a:lnTo>
                  <a:pt x="0" y="16541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6701" y="442258"/>
            <a:ext cx="3935701" cy="979961"/>
          </a:xfrm>
          <a:custGeom>
            <a:avLst/>
            <a:gdLst/>
            <a:ahLst/>
            <a:cxnLst/>
            <a:rect r="r" b="b" t="t" l="l"/>
            <a:pathLst>
              <a:path h="979961" w="3935701">
                <a:moveTo>
                  <a:pt x="0" y="0"/>
                </a:moveTo>
                <a:lnTo>
                  <a:pt x="3935701" y="0"/>
                </a:lnTo>
                <a:lnTo>
                  <a:pt x="3935701" y="979962"/>
                </a:lnTo>
                <a:lnTo>
                  <a:pt x="0" y="9799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40084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27547" y="6894386"/>
            <a:ext cx="461704" cy="408608"/>
          </a:xfrm>
          <a:custGeom>
            <a:avLst/>
            <a:gdLst/>
            <a:ahLst/>
            <a:cxnLst/>
            <a:rect r="r" b="b" t="t" l="l"/>
            <a:pathLst>
              <a:path h="408608" w="461704">
                <a:moveTo>
                  <a:pt x="0" y="0"/>
                </a:moveTo>
                <a:lnTo>
                  <a:pt x="461704" y="0"/>
                </a:lnTo>
                <a:lnTo>
                  <a:pt x="461704" y="408609"/>
                </a:lnTo>
                <a:lnTo>
                  <a:pt x="0" y="408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462564" y="6294122"/>
            <a:ext cx="3052100" cy="588934"/>
            <a:chOff x="0" y="0"/>
            <a:chExt cx="4069467" cy="785245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0" y="0"/>
              <a:ext cx="3830465" cy="785245"/>
            </a:xfrm>
            <a:custGeom>
              <a:avLst/>
              <a:gdLst/>
              <a:ahLst/>
              <a:cxnLst/>
              <a:rect r="r" b="b" t="t" l="l"/>
              <a:pathLst>
                <a:path h="785245" w="3830465">
                  <a:moveTo>
                    <a:pt x="3830465" y="0"/>
                  </a:moveTo>
                  <a:lnTo>
                    <a:pt x="0" y="0"/>
                  </a:lnTo>
                  <a:lnTo>
                    <a:pt x="0" y="785245"/>
                  </a:lnTo>
                  <a:lnTo>
                    <a:pt x="3830465" y="785245"/>
                  </a:lnTo>
                  <a:lnTo>
                    <a:pt x="3830465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239002" y="217390"/>
              <a:ext cx="3830465" cy="379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151"/>
                </a:lnSpc>
                <a:spcBef>
                  <a:spcPct val="0"/>
                </a:spcBef>
              </a:pPr>
              <a:r>
                <a:rPr lang="he-IL" sz="2049" u="sng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hlinkClick r:id="rId12" tooltip="https://www.youtube.com/watch?v=3klkkxiGG7w&amp;list=PLZkJ6lmZSF_yuxMnV6oFEnaY4LywBm7W4&amp;index=18&amp;t=11s"/>
                  <a:rtl val="true"/>
                </a:rPr>
                <a:t>סרטון הסבר </a:t>
              </a:r>
              <a:r>
                <a:rPr lang="he-IL" sz="2049" u="sng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hlinkClick r:id="rId13" tooltip="https://www.youtube.com/watch?v=3klkkxiGG7w&amp;list=PLZkJ6lmZSF_yuxMnV6oFEnaY4LywBm7W4&amp;index=18&amp;t=11s"/>
                  <a:rtl val="true"/>
                </a:rPr>
                <a:t>- חלק </a:t>
              </a:r>
              <a:r>
                <a:rPr lang="en-US" sz="2049" u="sng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hlinkClick r:id="rId14" tooltip="https://www.youtube.com/watch?v=3klkkxiGG7w&amp;list=PLZkJ6lmZSF_yuxMnV6oFEnaY4LywBm7W4&amp;index=18&amp;t=11s"/>
                </a:rPr>
                <a:t>1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462564" y="7098690"/>
            <a:ext cx="3052100" cy="588934"/>
            <a:chOff x="0" y="0"/>
            <a:chExt cx="4069467" cy="785245"/>
          </a:xfrm>
        </p:grpSpPr>
        <p:sp>
          <p:nvSpPr>
            <p:cNvPr name="Freeform 12" id="12"/>
            <p:cNvSpPr/>
            <p:nvPr/>
          </p:nvSpPr>
          <p:spPr>
            <a:xfrm flipH="true" flipV="false" rot="0">
              <a:off x="0" y="0"/>
              <a:ext cx="3830465" cy="785245"/>
            </a:xfrm>
            <a:custGeom>
              <a:avLst/>
              <a:gdLst/>
              <a:ahLst/>
              <a:cxnLst/>
              <a:rect r="r" b="b" t="t" l="l"/>
              <a:pathLst>
                <a:path h="785245" w="3830465">
                  <a:moveTo>
                    <a:pt x="3830465" y="0"/>
                  </a:moveTo>
                  <a:lnTo>
                    <a:pt x="0" y="0"/>
                  </a:lnTo>
                  <a:lnTo>
                    <a:pt x="0" y="785245"/>
                  </a:lnTo>
                  <a:lnTo>
                    <a:pt x="3830465" y="785245"/>
                  </a:lnTo>
                  <a:lnTo>
                    <a:pt x="3830465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39002" y="217390"/>
              <a:ext cx="3830465" cy="379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151"/>
                </a:lnSpc>
                <a:spcBef>
                  <a:spcPct val="0"/>
                </a:spcBef>
              </a:pPr>
              <a:r>
                <a:rPr lang="he-IL" sz="2049" u="sng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hlinkClick r:id="rId15" tooltip="https://www.youtube.com/watch?v=ZaQK1WHVV-I&amp;list=PLZkJ6lmZSF_yuxMnV6oFEnaY4LywBm7W4&amp;index=19"/>
                  <a:rtl val="true"/>
                </a:rPr>
                <a:t>סרטון הסבר </a:t>
              </a:r>
              <a:r>
                <a:rPr lang="he-IL" sz="2049" u="sng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hlinkClick r:id="rId16" tooltip="https://www.youtube.com/watch?v=ZaQK1WHVV-I&amp;list=PLZkJ6lmZSF_yuxMnV6oFEnaY4LywBm7W4&amp;index=19"/>
                  <a:rtl val="true"/>
                </a:rPr>
                <a:t>- חלק </a:t>
              </a:r>
              <a:r>
                <a:rPr lang="en-US" sz="2049" u="sng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hlinkClick r:id="rId17" tooltip="https://www.youtube.com/watch?v=ZaQK1WHVV-I&amp;list=PLZkJ6lmZSF_yuxMnV6oFEnaY4LywBm7W4&amp;index=19"/>
                </a:rPr>
                <a:t>2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4960707" y="7992614"/>
            <a:ext cx="461704" cy="408608"/>
          </a:xfrm>
          <a:custGeom>
            <a:avLst/>
            <a:gdLst/>
            <a:ahLst/>
            <a:cxnLst/>
            <a:rect r="r" b="b" t="t" l="l"/>
            <a:pathLst>
              <a:path h="408608" w="461704">
                <a:moveTo>
                  <a:pt x="0" y="0"/>
                </a:moveTo>
                <a:lnTo>
                  <a:pt x="461705" y="0"/>
                </a:lnTo>
                <a:lnTo>
                  <a:pt x="461705" y="408608"/>
                </a:lnTo>
                <a:lnTo>
                  <a:pt x="0" y="408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697100" y="-1858849"/>
            <a:ext cx="3486600" cy="3719040"/>
          </a:xfrm>
          <a:custGeom>
            <a:avLst/>
            <a:gdLst/>
            <a:ahLst/>
            <a:cxnLst/>
            <a:rect r="r" b="b" t="t" l="l"/>
            <a:pathLst>
              <a:path h="3719040" w="3486600">
                <a:moveTo>
                  <a:pt x="0" y="0"/>
                </a:moveTo>
                <a:lnTo>
                  <a:pt x="3486600" y="0"/>
                </a:lnTo>
                <a:lnTo>
                  <a:pt x="3486600" y="3719041"/>
                </a:lnTo>
                <a:lnTo>
                  <a:pt x="0" y="371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597483" y="6894386"/>
            <a:ext cx="461704" cy="408608"/>
          </a:xfrm>
          <a:custGeom>
            <a:avLst/>
            <a:gdLst/>
            <a:ahLst/>
            <a:cxnLst/>
            <a:rect r="r" b="b" t="t" l="l"/>
            <a:pathLst>
              <a:path h="408608" w="461704">
                <a:moveTo>
                  <a:pt x="0" y="0"/>
                </a:moveTo>
                <a:lnTo>
                  <a:pt x="461704" y="0"/>
                </a:lnTo>
                <a:lnTo>
                  <a:pt x="461704" y="408609"/>
                </a:lnTo>
                <a:lnTo>
                  <a:pt x="0" y="408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182355" y="6902295"/>
            <a:ext cx="461704" cy="408608"/>
          </a:xfrm>
          <a:custGeom>
            <a:avLst/>
            <a:gdLst/>
            <a:ahLst/>
            <a:cxnLst/>
            <a:rect r="r" b="b" t="t" l="l"/>
            <a:pathLst>
              <a:path h="408608" w="461704">
                <a:moveTo>
                  <a:pt x="0" y="0"/>
                </a:moveTo>
                <a:lnTo>
                  <a:pt x="461704" y="0"/>
                </a:lnTo>
                <a:lnTo>
                  <a:pt x="461704" y="408609"/>
                </a:lnTo>
                <a:lnTo>
                  <a:pt x="0" y="408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406728" y="3388983"/>
            <a:ext cx="3126055" cy="683824"/>
          </a:xfrm>
          <a:custGeom>
            <a:avLst/>
            <a:gdLst/>
            <a:ahLst/>
            <a:cxnLst/>
            <a:rect r="r" b="b" t="t" l="l"/>
            <a:pathLst>
              <a:path h="683824" w="3126055">
                <a:moveTo>
                  <a:pt x="0" y="0"/>
                </a:moveTo>
                <a:lnTo>
                  <a:pt x="3126055" y="0"/>
                </a:lnTo>
                <a:lnTo>
                  <a:pt x="3126055" y="683824"/>
                </a:lnTo>
                <a:lnTo>
                  <a:pt x="0" y="6838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192012" y="1479370"/>
            <a:ext cx="9181943" cy="1647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6476"/>
              </a:lnSpc>
            </a:pPr>
            <a:r>
              <a:rPr lang="he-IL" sz="5834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איך כלי </a:t>
            </a:r>
            <a:r>
              <a:rPr lang="en-US" sz="5834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</a:rPr>
              <a:t>AI</a:t>
            </a:r>
            <a:r>
              <a:rPr lang="he-IL" sz="5834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 יכולים לעזור ללמידה שלי?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870061" y="3538802"/>
            <a:ext cx="2980296" cy="352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2643"/>
              </a:lnSpc>
              <a:spcBef>
                <a:spcPct val="0"/>
              </a:spcBef>
            </a:pPr>
            <a:r>
              <a:rPr lang="he-IL" sz="2517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יצירת מדיה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657539" y="4569462"/>
            <a:ext cx="3427674" cy="867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319"/>
              </a:lnSpc>
              <a:spcBef>
                <a:spcPct val="0"/>
              </a:spcBef>
            </a:pPr>
            <a:r>
              <a:rPr lang="he-IL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כלי </a:t>
            </a:r>
            <a:r>
              <a:rPr lang="en-US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יכולים לסייע ביצירת תמונות ודימויים ויזואליים, תרשימים, מוזיקה ועוד.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437638" y="4569462"/>
            <a:ext cx="3454688" cy="2010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319"/>
              </a:lnSpc>
              <a:spcBef>
                <a:spcPct val="0"/>
              </a:spcBef>
            </a:pPr>
            <a:r>
              <a:rPr lang="he-IL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ניתן להשתמש בכלי </a:t>
            </a:r>
            <a:r>
              <a:rPr lang="en-US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כמו עוזר הוראה אישי, שיסייע לך בלימוד נושאי הקורס, יסביר נושאים מורכבים, יצור עבורך עזרי למידה ובחנים. חשוב כמובן לזכור לא להסתמך באופן בלעדי על נכונות התשובות של כלים אלו.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242412" y="4569462"/>
            <a:ext cx="3454688" cy="1724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319"/>
              </a:lnSpc>
              <a:spcBef>
                <a:spcPct val="0"/>
              </a:spcBef>
            </a:pPr>
            <a:r>
              <a:rPr lang="he-IL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כלי </a:t>
            </a:r>
            <a:r>
              <a:rPr lang="en-US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יכולים לסייע ב’סיעור מוחות’ ובהעלאת רעיונות, לעזור לך לחשוב על אופן ארגון העבודה, להתאים את סגנון הכתיבה לקהל היעד’ לבחון שהניסוחים תקינים ובהירים, לתמצת רעיונות ולהשוות ביניהם.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678103" y="3568806"/>
            <a:ext cx="2980296" cy="352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43"/>
              </a:lnSpc>
            </a:pPr>
            <a:r>
              <a:rPr lang="he-IL" sz="2517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תרגול אישי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482877" y="3568806"/>
            <a:ext cx="2980296" cy="352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43"/>
              </a:lnSpc>
            </a:pPr>
            <a:r>
              <a:rPr lang="he-IL" sz="2517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עזרה בכתיבה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487603" y="6875147"/>
            <a:ext cx="2801818" cy="1724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19"/>
              </a:lnSpc>
            </a:pPr>
            <a:r>
              <a:rPr lang="he-IL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כלים מתאימים לצורך זה: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20" tooltip="https://notebooklm.google"/>
              </a:rPr>
              <a:t>NotebookLM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21" tooltip="https://openai.com/index/chatgpt-study-mode/"/>
              </a:rPr>
              <a:t>ChatGPT Study Mode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22" tooltip="https://blog.google/outreach-initiatives/education/guided-learning/"/>
              </a:rPr>
              <a:t>Gemini Guided Learning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062948" y="3538802"/>
            <a:ext cx="2980296" cy="352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2643"/>
              </a:lnSpc>
              <a:spcBef>
                <a:spcPct val="0"/>
              </a:spcBef>
            </a:pPr>
            <a:r>
              <a:rPr lang="he-IL" sz="2517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חיפוש מקורות מידע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825752" y="4569462"/>
            <a:ext cx="3452348" cy="143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319"/>
              </a:lnSpc>
              <a:spcBef>
                <a:spcPct val="0"/>
              </a:spcBef>
            </a:pPr>
            <a:r>
              <a:rPr lang="he-IL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כלי </a:t>
            </a:r>
            <a:r>
              <a:rPr lang="en-US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יכולים לסייע לאיתור מקורות מידע מגוונים. לצורך זה, מומלץ להשתמש בכלים ייעודיים לחיפוש מקורות, ובכל מקרה לבחון ולאמת את המידע שאותר בעצמך.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020764" y="7973374"/>
            <a:ext cx="2801818" cy="143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19"/>
              </a:lnSpc>
            </a:pPr>
            <a:r>
              <a:rPr lang="he-IL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כלים מתאימים לצורך זה: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23" tooltip="https://www.perplexity.ai"/>
              </a:rPr>
              <a:t>Perplexity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24" tooltip="https://elicit.com"/>
              </a:rPr>
              <a:t>Elicit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strike="noStrike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25" tooltip="https://scispace.com"/>
              </a:rPr>
              <a:t>Scispace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strike="noStrike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26" tooltip="https://consensus.app"/>
              </a:rPr>
              <a:t>Consensus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657539" y="6875147"/>
            <a:ext cx="2801818" cy="1153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19"/>
              </a:lnSpc>
            </a:pPr>
            <a:r>
              <a:rPr lang="he-IL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כלים מתאימים לצורך זה: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27" tooltip="https://www.canva.com"/>
              </a:rPr>
              <a:t>Canva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28" tooltip="https://gamma.app"/>
              </a:rPr>
              <a:t>G</a:t>
            </a: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29" tooltip="https://gamma.app"/>
              </a:rPr>
              <a:t>amma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30" tooltip="https://www.napkin.ai"/>
              </a:rPr>
              <a:t>Napkin.ai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242412" y="6883056"/>
            <a:ext cx="2801818" cy="1724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19"/>
              </a:lnSpc>
            </a:pPr>
            <a:r>
              <a:rPr lang="he-IL" sz="19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כלים מתאימים לצורך זה: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31" tooltip="https://app.grammarly.com"/>
              </a:rPr>
              <a:t>Grammarly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32" tooltip="https://chatgpt.com"/>
              </a:rPr>
              <a:t>ChatGPT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33" tooltip="https://claude.ai"/>
              </a:rPr>
              <a:t>Claude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34" tooltip="https://gemini.google.com/app"/>
              </a:rPr>
              <a:t>Gemini</a:t>
            </a:r>
          </a:p>
          <a:p>
            <a:pPr algn="l" marL="431797" indent="-215899" lvl="1">
              <a:lnSpc>
                <a:spcPts val="2319"/>
              </a:lnSpc>
              <a:buFont typeface="Arial"/>
              <a:buChar char="•"/>
            </a:pPr>
            <a:r>
              <a:rPr lang="en-US" sz="1999" spc="7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35" tooltip="https://copilot.cloud.microsoft"/>
              </a:rPr>
              <a:t>Copilot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9649580" y="3388983"/>
            <a:ext cx="3126055" cy="683824"/>
          </a:xfrm>
          <a:custGeom>
            <a:avLst/>
            <a:gdLst/>
            <a:ahLst/>
            <a:cxnLst/>
            <a:rect r="r" b="b" t="t" l="l"/>
            <a:pathLst>
              <a:path h="683824" w="3126055">
                <a:moveTo>
                  <a:pt x="0" y="0"/>
                </a:moveTo>
                <a:lnTo>
                  <a:pt x="3126055" y="0"/>
                </a:lnTo>
                <a:lnTo>
                  <a:pt x="3126055" y="683824"/>
                </a:lnTo>
                <a:lnTo>
                  <a:pt x="0" y="6838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5818675" y="3388983"/>
            <a:ext cx="3126055" cy="683824"/>
          </a:xfrm>
          <a:custGeom>
            <a:avLst/>
            <a:gdLst/>
            <a:ahLst/>
            <a:cxnLst/>
            <a:rect r="r" b="b" t="t" l="l"/>
            <a:pathLst>
              <a:path h="683824" w="3126055">
                <a:moveTo>
                  <a:pt x="0" y="0"/>
                </a:moveTo>
                <a:lnTo>
                  <a:pt x="3126055" y="0"/>
                </a:lnTo>
                <a:lnTo>
                  <a:pt x="3126055" y="683824"/>
                </a:lnTo>
                <a:lnTo>
                  <a:pt x="0" y="6838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020764" y="3388983"/>
            <a:ext cx="3126055" cy="683824"/>
          </a:xfrm>
          <a:custGeom>
            <a:avLst/>
            <a:gdLst/>
            <a:ahLst/>
            <a:cxnLst/>
            <a:rect r="r" b="b" t="t" l="l"/>
            <a:pathLst>
              <a:path h="683824" w="3126055">
                <a:moveTo>
                  <a:pt x="0" y="0"/>
                </a:moveTo>
                <a:lnTo>
                  <a:pt x="3126055" y="0"/>
                </a:lnTo>
                <a:lnTo>
                  <a:pt x="3126055" y="683824"/>
                </a:lnTo>
                <a:lnTo>
                  <a:pt x="0" y="6838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30063" y="6627973"/>
            <a:ext cx="9225147" cy="8229600"/>
          </a:xfrm>
          <a:custGeom>
            <a:avLst/>
            <a:gdLst/>
            <a:ahLst/>
            <a:cxnLst/>
            <a:rect r="r" b="b" t="t" l="l"/>
            <a:pathLst>
              <a:path h="8229600" w="9225147">
                <a:moveTo>
                  <a:pt x="0" y="0"/>
                </a:moveTo>
                <a:lnTo>
                  <a:pt x="9225147" y="0"/>
                </a:lnTo>
                <a:lnTo>
                  <a:pt x="9225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-1347061" y="7725054"/>
            <a:ext cx="3486600" cy="3719040"/>
          </a:xfrm>
          <a:custGeom>
            <a:avLst/>
            <a:gdLst/>
            <a:ahLst/>
            <a:cxnLst/>
            <a:rect r="r" b="b" t="t" l="l"/>
            <a:pathLst>
              <a:path h="3719040" w="3486600">
                <a:moveTo>
                  <a:pt x="0" y="0"/>
                </a:moveTo>
                <a:lnTo>
                  <a:pt x="3486600" y="0"/>
                </a:lnTo>
                <a:lnTo>
                  <a:pt x="3486600" y="3719040"/>
                </a:lnTo>
                <a:lnTo>
                  <a:pt x="0" y="37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37437" y="4794345"/>
            <a:ext cx="1380750" cy="349155"/>
          </a:xfrm>
          <a:custGeom>
            <a:avLst/>
            <a:gdLst/>
            <a:ahLst/>
            <a:cxnLst/>
            <a:rect r="r" b="b" t="t" l="l"/>
            <a:pathLst>
              <a:path h="349155" w="1380750">
                <a:moveTo>
                  <a:pt x="0" y="0"/>
                </a:moveTo>
                <a:lnTo>
                  <a:pt x="1380750" y="0"/>
                </a:lnTo>
                <a:lnTo>
                  <a:pt x="1380750" y="349155"/>
                </a:lnTo>
                <a:lnTo>
                  <a:pt x="0" y="34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66701" y="442258"/>
            <a:ext cx="3935701" cy="979961"/>
          </a:xfrm>
          <a:custGeom>
            <a:avLst/>
            <a:gdLst/>
            <a:ahLst/>
            <a:cxnLst/>
            <a:rect r="r" b="b" t="t" l="l"/>
            <a:pathLst>
              <a:path h="979961" w="3935701">
                <a:moveTo>
                  <a:pt x="0" y="0"/>
                </a:moveTo>
                <a:lnTo>
                  <a:pt x="3935701" y="0"/>
                </a:lnTo>
                <a:lnTo>
                  <a:pt x="3935701" y="979962"/>
                </a:lnTo>
                <a:lnTo>
                  <a:pt x="0" y="9799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40084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610285" y="258876"/>
            <a:ext cx="1635054" cy="1712098"/>
          </a:xfrm>
          <a:custGeom>
            <a:avLst/>
            <a:gdLst/>
            <a:ahLst/>
            <a:cxnLst/>
            <a:rect r="r" b="b" t="t" l="l"/>
            <a:pathLst>
              <a:path h="1712098" w="1635054">
                <a:moveTo>
                  <a:pt x="0" y="0"/>
                </a:moveTo>
                <a:lnTo>
                  <a:pt x="1635054" y="0"/>
                </a:lnTo>
                <a:lnTo>
                  <a:pt x="1635054" y="1712098"/>
                </a:lnTo>
                <a:lnTo>
                  <a:pt x="0" y="17120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367049" y="2256724"/>
            <a:ext cx="3751138" cy="2339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6126"/>
              </a:lnSpc>
            </a:pPr>
            <a:r>
              <a:rPr lang="he-IL" sz="5834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אז לסיכום,</a:t>
            </a:r>
          </a:p>
          <a:p>
            <a:pPr algn="r" rtl="true">
              <a:lnSpc>
                <a:spcPts val="6126"/>
              </a:lnSpc>
            </a:pPr>
            <a:r>
              <a:rPr lang="he-IL" sz="5834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מה </a:t>
            </a:r>
            <a:r>
              <a:rPr lang="he-IL" sz="5834" u="sng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לא</a:t>
            </a:r>
            <a:r>
              <a:rPr lang="he-IL" sz="5834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 לעשות?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101502" y="2170999"/>
            <a:ext cx="7673972" cy="6690921"/>
            <a:chOff x="0" y="0"/>
            <a:chExt cx="10231963" cy="892122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5115982" cy="4460614"/>
              <a:chOff x="0" y="0"/>
              <a:chExt cx="1532739" cy="133639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532739" cy="1336392"/>
              </a:xfrm>
              <a:custGeom>
                <a:avLst/>
                <a:gdLst/>
                <a:ahLst/>
                <a:cxnLst/>
                <a:rect r="r" b="b" t="t" l="l"/>
                <a:pathLst>
                  <a:path h="1336392" w="1532739">
                    <a:moveTo>
                      <a:pt x="0" y="0"/>
                    </a:moveTo>
                    <a:lnTo>
                      <a:pt x="1532739" y="0"/>
                    </a:lnTo>
                    <a:lnTo>
                      <a:pt x="1532739" y="1336392"/>
                    </a:lnTo>
                    <a:lnTo>
                      <a:pt x="0" y="1336392"/>
                    </a:lnTo>
                    <a:close/>
                  </a:path>
                </a:pathLst>
              </a:custGeom>
              <a:solidFill>
                <a:srgbClr val="00C0F3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9525"/>
                <a:ext cx="1532739" cy="132686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21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115982" y="4460614"/>
              <a:ext cx="5115982" cy="4460614"/>
              <a:chOff x="0" y="0"/>
              <a:chExt cx="1532739" cy="1336392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32739" cy="1336392"/>
              </a:xfrm>
              <a:custGeom>
                <a:avLst/>
                <a:gdLst/>
                <a:ahLst/>
                <a:cxnLst/>
                <a:rect r="r" b="b" t="t" l="l"/>
                <a:pathLst>
                  <a:path h="1336392" w="1532739">
                    <a:moveTo>
                      <a:pt x="0" y="0"/>
                    </a:moveTo>
                    <a:lnTo>
                      <a:pt x="1532739" y="0"/>
                    </a:lnTo>
                    <a:lnTo>
                      <a:pt x="1532739" y="1336392"/>
                    </a:lnTo>
                    <a:lnTo>
                      <a:pt x="0" y="1336392"/>
                    </a:lnTo>
                    <a:close/>
                  </a:path>
                </a:pathLst>
              </a:custGeom>
              <a:solidFill>
                <a:srgbClr val="00C0F3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9525"/>
                <a:ext cx="1532739" cy="132686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21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4460614"/>
              <a:ext cx="5115982" cy="4460614"/>
              <a:chOff x="0" y="0"/>
              <a:chExt cx="1532739" cy="1336392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532739" cy="1336392"/>
              </a:xfrm>
              <a:custGeom>
                <a:avLst/>
                <a:gdLst/>
                <a:ahLst/>
                <a:cxnLst/>
                <a:rect r="r" b="b" t="t" l="l"/>
                <a:pathLst>
                  <a:path h="1336392" w="1532739">
                    <a:moveTo>
                      <a:pt x="0" y="0"/>
                    </a:moveTo>
                    <a:lnTo>
                      <a:pt x="1532739" y="0"/>
                    </a:lnTo>
                    <a:lnTo>
                      <a:pt x="1532739" y="1336392"/>
                    </a:lnTo>
                    <a:lnTo>
                      <a:pt x="0" y="133639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9525"/>
                <a:ext cx="1532739" cy="132686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21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5115982" y="0"/>
              <a:ext cx="5115982" cy="4460614"/>
              <a:chOff x="0" y="0"/>
              <a:chExt cx="1532739" cy="133639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532739" cy="1336392"/>
              </a:xfrm>
              <a:custGeom>
                <a:avLst/>
                <a:gdLst/>
                <a:ahLst/>
                <a:cxnLst/>
                <a:rect r="r" b="b" t="t" l="l"/>
                <a:pathLst>
                  <a:path h="1336392" w="1532739">
                    <a:moveTo>
                      <a:pt x="0" y="0"/>
                    </a:moveTo>
                    <a:lnTo>
                      <a:pt x="1532739" y="0"/>
                    </a:lnTo>
                    <a:lnTo>
                      <a:pt x="1532739" y="1336392"/>
                    </a:lnTo>
                    <a:lnTo>
                      <a:pt x="0" y="133639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9525"/>
                <a:ext cx="1532739" cy="132686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21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5480075" y="1520167"/>
              <a:ext cx="4387795" cy="17840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667"/>
                </a:lnSpc>
                <a:spcBef>
                  <a:spcPct val="0"/>
                </a:spcBef>
              </a:pPr>
              <a:r>
                <a:rPr lang="he-IL" sz="2299" spc="9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rtl val="true"/>
                </a:rPr>
                <a:t>לבקש מכלי </a:t>
              </a:r>
              <a:r>
                <a:rPr lang="en-US" sz="2299" spc="9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</a:rPr>
                <a:t>AI</a:t>
              </a:r>
              <a:r>
                <a:rPr lang="he-IL" sz="2299" spc="9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rtl val="true"/>
                </a:rPr>
                <a:t> לבצע עבודה שלמה במקומנו, ולהדביק את התוצר ללא הבנה אמיתית או בקרה שלנו.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5466236" y="6184665"/>
              <a:ext cx="4387795" cy="17840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667"/>
                </a:lnSpc>
                <a:spcBef>
                  <a:spcPct val="0"/>
                </a:spcBef>
              </a:pPr>
              <a:r>
                <a:rPr lang="he-IL" sz="2299" spc="9" strike="noStrike" u="none">
                  <a:solidFill>
                    <a:srgbClr val="FFFFFF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rtl val="true"/>
                </a:rPr>
                <a:t>להציג תוצרי </a:t>
              </a:r>
              <a:r>
                <a:rPr lang="en-US" sz="2299" spc="9" strike="noStrike" u="none">
                  <a:solidFill>
                    <a:srgbClr val="FFFFFF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</a:rPr>
                <a:t>AI</a:t>
              </a:r>
              <a:r>
                <a:rPr lang="he-IL" sz="2299" spc="9" strike="noStrike" u="none">
                  <a:solidFill>
                    <a:srgbClr val="FFFFFF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rtl val="true"/>
                </a:rPr>
                <a:t> כפרספקטיבה אישית שלך, כאשר התבקשת לבצע רפלקציה אישית.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64093" y="6216641"/>
              <a:ext cx="4387795" cy="17840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667"/>
                </a:lnSpc>
                <a:spcBef>
                  <a:spcPct val="0"/>
                </a:spcBef>
              </a:pPr>
              <a:r>
                <a:rPr lang="he-IL" sz="2299" spc="9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rtl val="true"/>
                </a:rPr>
                <a:t>להסתמך על תוצרי </a:t>
              </a:r>
              <a:r>
                <a:rPr lang="en-US" sz="2299" spc="9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</a:rPr>
                <a:t>AI</a:t>
              </a:r>
              <a:r>
                <a:rPr lang="he-IL" sz="2299" spc="9">
                  <a:solidFill>
                    <a:srgbClr val="000000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rtl val="true"/>
                </a:rPr>
                <a:t> כאילו הם מידע מאומת, מבלי לחזור למקור ולאמת את המידע בעצמך.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3559215" y="181419"/>
              <a:ext cx="1192674" cy="11101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>
                <a:lnSpc>
                  <a:spcPts val="6126"/>
                </a:lnSpc>
              </a:pPr>
              <a:r>
                <a:rPr lang="en-US" b="true" sz="5834">
                  <a:solidFill>
                    <a:srgbClr val="F6F6F6"/>
                  </a:solidFill>
                  <a:latin typeface="Raleway Ultra-Bold"/>
                  <a:ea typeface="Raleway Ultra-Bold"/>
                  <a:cs typeface="Raleway Ultra-Bold"/>
                  <a:sym typeface="Raleway Ultra-Bold"/>
                </a:rPr>
                <a:t>2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8661358" y="181419"/>
              <a:ext cx="1192674" cy="11101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>
                <a:lnSpc>
                  <a:spcPts val="6126"/>
                </a:lnSpc>
              </a:pPr>
              <a:r>
                <a:rPr lang="en-US" b="true" sz="5834">
                  <a:solidFill>
                    <a:srgbClr val="00C0F3"/>
                  </a:solidFill>
                  <a:latin typeface="Raleway Ultra-Bold"/>
                  <a:ea typeface="Raleway Ultra-Bold"/>
                  <a:cs typeface="Raleway Ultra-Bold"/>
                  <a:sym typeface="Raleway Ultra-Bold"/>
                </a:rPr>
                <a:t>1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364093" y="1520167"/>
              <a:ext cx="4387795" cy="13395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667"/>
                </a:lnSpc>
                <a:spcBef>
                  <a:spcPct val="0"/>
                </a:spcBef>
              </a:pPr>
              <a:r>
                <a:rPr lang="he-IL" sz="2299" spc="9">
                  <a:solidFill>
                    <a:srgbClr val="FFFFFF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rtl val="true"/>
                </a:rPr>
                <a:t>לפעול בניגוד להנחיות השימוש בכלי </a:t>
              </a:r>
              <a:r>
                <a:rPr lang="en-US" sz="2299" spc="9">
                  <a:solidFill>
                    <a:srgbClr val="FFFFFF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</a:rPr>
                <a:t>AI</a:t>
              </a:r>
              <a:r>
                <a:rPr lang="he-IL" sz="2299" spc="9">
                  <a:solidFill>
                    <a:srgbClr val="FFFFFF"/>
                  </a:solidFill>
                  <a:latin typeface="Open Sans Hebrew 1"/>
                  <a:ea typeface="Open Sans Hebrew 1"/>
                  <a:cs typeface="Open Sans Hebrew 1"/>
                  <a:sym typeface="Open Sans Hebrew 1"/>
                  <a:rtl val="true"/>
                </a:rPr>
                <a:t> שצוינו בסילבוס או במטלה.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8742945" y="4798293"/>
              <a:ext cx="1192674" cy="11101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>
                <a:lnSpc>
                  <a:spcPts val="6126"/>
                </a:lnSpc>
              </a:pPr>
              <a:r>
                <a:rPr lang="en-US" b="true" sz="5834">
                  <a:solidFill>
                    <a:srgbClr val="F6F6F6"/>
                  </a:solidFill>
                  <a:latin typeface="Raleway Ultra-Bold"/>
                  <a:ea typeface="Raleway Ultra-Bold"/>
                  <a:cs typeface="Raleway Ultra-Bold"/>
                  <a:sym typeface="Raleway Ultra-Bold"/>
                </a:rPr>
                <a:t>3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3559215" y="4798293"/>
              <a:ext cx="1192674" cy="11101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>
                <a:lnSpc>
                  <a:spcPts val="6126"/>
                </a:lnSpc>
              </a:pPr>
              <a:r>
                <a:rPr lang="en-US" b="true" sz="5834">
                  <a:solidFill>
                    <a:srgbClr val="00C0F3"/>
                  </a:solidFill>
                  <a:latin typeface="Raleway Ultra-Bold"/>
                  <a:ea typeface="Raleway Ultra-Bold"/>
                  <a:cs typeface="Raleway Ultra-Bold"/>
                  <a:sym typeface="Raleway Ultra-Bold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2842" y="-90108"/>
            <a:ext cx="4724385" cy="10377108"/>
            <a:chOff x="0" y="0"/>
            <a:chExt cx="731931" cy="1607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31931" cy="1607686"/>
            </a:xfrm>
            <a:custGeom>
              <a:avLst/>
              <a:gdLst/>
              <a:ahLst/>
              <a:cxnLst/>
              <a:rect r="r" b="b" t="t" l="l"/>
              <a:pathLst>
                <a:path h="1607686" w="731931">
                  <a:moveTo>
                    <a:pt x="0" y="0"/>
                  </a:moveTo>
                  <a:lnTo>
                    <a:pt x="731931" y="0"/>
                  </a:lnTo>
                  <a:lnTo>
                    <a:pt x="731931" y="1607686"/>
                  </a:lnTo>
                  <a:lnTo>
                    <a:pt x="0" y="1607686"/>
                  </a:lnTo>
                  <a:close/>
                </a:path>
              </a:pathLst>
            </a:custGeom>
            <a:blipFill>
              <a:blip r:embed="rId2"/>
              <a:stretch>
                <a:fillRect l="-30684" t="0" r="-259804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2688676" y="4961333"/>
            <a:ext cx="377250" cy="377250"/>
          </a:xfrm>
          <a:custGeom>
            <a:avLst/>
            <a:gdLst/>
            <a:ahLst/>
            <a:cxnLst/>
            <a:rect r="r" b="b" t="t" l="l"/>
            <a:pathLst>
              <a:path h="377250" w="377250">
                <a:moveTo>
                  <a:pt x="0" y="0"/>
                </a:moveTo>
                <a:lnTo>
                  <a:pt x="377250" y="0"/>
                </a:lnTo>
                <a:lnTo>
                  <a:pt x="377250" y="377250"/>
                </a:lnTo>
                <a:lnTo>
                  <a:pt x="0" y="377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841620" y="1504038"/>
            <a:ext cx="6264879" cy="2372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6241"/>
              </a:lnSpc>
            </a:pPr>
            <a:r>
              <a:rPr lang="he-IL" sz="5334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צ’ק-ליסט</a:t>
            </a:r>
          </a:p>
          <a:p>
            <a:pPr algn="r" rtl="true">
              <a:lnSpc>
                <a:spcPts val="6241"/>
              </a:lnSpc>
            </a:pPr>
            <a:r>
              <a:rPr lang="he-IL" sz="5334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שימוש מושכל בכלי </a:t>
            </a:r>
            <a:r>
              <a:rPr lang="en-US" sz="5334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</a:rPr>
              <a:t>AI</a:t>
            </a:r>
            <a:r>
              <a:rPr lang="he-IL" sz="5334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 בלמידה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54191" y="4258487"/>
            <a:ext cx="3711736" cy="386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939"/>
              </a:lnSpc>
              <a:spcBef>
                <a:spcPct val="0"/>
              </a:spcBef>
            </a:pPr>
            <a:r>
              <a:rPr lang="he-IL" sz="2799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לפני היציאה לדרך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76673" y="4907368"/>
            <a:ext cx="4982647" cy="61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436"/>
              </a:lnSpc>
              <a:spcBef>
                <a:spcPct val="0"/>
              </a:spcBef>
            </a:pP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בדקתי בסילבוס הקורס או בהנחיות למטלה שהשימוש בכלי </a:t>
            </a:r>
            <a:r>
              <a:rPr lang="en-US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אינו אסור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703765" y="5885052"/>
            <a:ext cx="377250" cy="377250"/>
          </a:xfrm>
          <a:custGeom>
            <a:avLst/>
            <a:gdLst/>
            <a:ahLst/>
            <a:cxnLst/>
            <a:rect r="r" b="b" t="t" l="l"/>
            <a:pathLst>
              <a:path h="377250" w="377250">
                <a:moveTo>
                  <a:pt x="0" y="0"/>
                </a:moveTo>
                <a:lnTo>
                  <a:pt x="377250" y="0"/>
                </a:lnTo>
                <a:lnTo>
                  <a:pt x="377250" y="377250"/>
                </a:lnTo>
                <a:lnTo>
                  <a:pt x="0" y="377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368879" y="5839325"/>
            <a:ext cx="5105529" cy="610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436"/>
              </a:lnSpc>
              <a:spcBef>
                <a:spcPct val="0"/>
              </a:spcBef>
            </a:pP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אם השימוש מותר – ברור לי באילו הקשרים ואופנים מותר לעשות שימוש בכלי </a:t>
            </a:r>
            <a:r>
              <a:rPr lang="en-US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במטלה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537093" y="2291734"/>
            <a:ext cx="377250" cy="377250"/>
          </a:xfrm>
          <a:custGeom>
            <a:avLst/>
            <a:gdLst/>
            <a:ahLst/>
            <a:cxnLst/>
            <a:rect r="r" b="b" t="t" l="l"/>
            <a:pathLst>
              <a:path h="377250" w="377250">
                <a:moveTo>
                  <a:pt x="0" y="0"/>
                </a:moveTo>
                <a:lnTo>
                  <a:pt x="377250" y="0"/>
                </a:lnTo>
                <a:lnTo>
                  <a:pt x="377250" y="377250"/>
                </a:lnTo>
                <a:lnTo>
                  <a:pt x="0" y="377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202607" y="1588887"/>
            <a:ext cx="3711736" cy="386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939"/>
              </a:lnSpc>
              <a:spcBef>
                <a:spcPct val="0"/>
              </a:spcBef>
            </a:pPr>
            <a:r>
              <a:rPr lang="he-IL" sz="2799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בעת ביצוע המטלה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6005" y="2233181"/>
            <a:ext cx="5491731" cy="610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436"/>
              </a:lnSpc>
              <a:spcBef>
                <a:spcPct val="0"/>
              </a:spcBef>
            </a:pP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אני מבטא.ת את המחשבות שלי, משתמש.ת במילים שלי ובטון הדיבור האישי שלי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552182" y="3215453"/>
            <a:ext cx="377250" cy="377250"/>
          </a:xfrm>
          <a:custGeom>
            <a:avLst/>
            <a:gdLst/>
            <a:ahLst/>
            <a:cxnLst/>
            <a:rect r="r" b="b" t="t" l="l"/>
            <a:pathLst>
              <a:path h="377250" w="377250">
                <a:moveTo>
                  <a:pt x="0" y="0"/>
                </a:moveTo>
                <a:lnTo>
                  <a:pt x="377249" y="0"/>
                </a:lnTo>
                <a:lnTo>
                  <a:pt x="377249" y="377250"/>
                </a:lnTo>
                <a:lnTo>
                  <a:pt x="0" y="377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31094" y="3224978"/>
            <a:ext cx="5491731" cy="30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436"/>
              </a:lnSpc>
              <a:spcBef>
                <a:spcPct val="0"/>
              </a:spcBef>
            </a:pP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אימתתי מקורות מידע שאותרו בעזרת כלי </a:t>
            </a:r>
            <a:r>
              <a:rPr lang="en-US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6537093" y="3999046"/>
            <a:ext cx="377250" cy="377250"/>
          </a:xfrm>
          <a:custGeom>
            <a:avLst/>
            <a:gdLst/>
            <a:ahLst/>
            <a:cxnLst/>
            <a:rect r="r" b="b" t="t" l="l"/>
            <a:pathLst>
              <a:path h="377250" w="377250">
                <a:moveTo>
                  <a:pt x="0" y="0"/>
                </a:moveTo>
                <a:lnTo>
                  <a:pt x="377250" y="0"/>
                </a:lnTo>
                <a:lnTo>
                  <a:pt x="377250" y="377250"/>
                </a:lnTo>
                <a:lnTo>
                  <a:pt x="0" y="377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52686" y="3959688"/>
            <a:ext cx="5755051" cy="610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436"/>
              </a:lnSpc>
              <a:spcBef>
                <a:spcPct val="0"/>
              </a:spcBef>
            </a:pP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בחנתי באופן ביקורתי תוצרי </a:t>
            </a:r>
            <a:r>
              <a:rPr lang="en-US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 כדי לוודא שאין טעויות, הטיות, הנחות שגויות, סתירות או הכללות מוגזמות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6552182" y="5026344"/>
            <a:ext cx="377250" cy="377250"/>
          </a:xfrm>
          <a:custGeom>
            <a:avLst/>
            <a:gdLst/>
            <a:ahLst/>
            <a:cxnLst/>
            <a:rect r="r" b="b" t="t" l="l"/>
            <a:pathLst>
              <a:path h="377250" w="377250">
                <a:moveTo>
                  <a:pt x="0" y="0"/>
                </a:moveTo>
                <a:lnTo>
                  <a:pt x="377249" y="0"/>
                </a:lnTo>
                <a:lnTo>
                  <a:pt x="377249" y="377250"/>
                </a:lnTo>
                <a:lnTo>
                  <a:pt x="0" y="377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31094" y="4997769"/>
            <a:ext cx="5491731" cy="610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436"/>
              </a:lnSpc>
              <a:spcBef>
                <a:spcPct val="0"/>
              </a:spcBef>
            </a:pP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תיעדתי היכן וכיצד נעזרתי בכלי </a:t>
            </a:r>
            <a:r>
              <a:rPr lang="en-US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, בהתאם להנחיות שניתנו בקורס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6552182" y="6017152"/>
            <a:ext cx="377250" cy="377250"/>
          </a:xfrm>
          <a:custGeom>
            <a:avLst/>
            <a:gdLst/>
            <a:ahLst/>
            <a:cxnLst/>
            <a:rect r="r" b="b" t="t" l="l"/>
            <a:pathLst>
              <a:path h="377250" w="377250">
                <a:moveTo>
                  <a:pt x="0" y="0"/>
                </a:moveTo>
                <a:lnTo>
                  <a:pt x="377249" y="0"/>
                </a:lnTo>
                <a:lnTo>
                  <a:pt x="377249" y="377250"/>
                </a:lnTo>
                <a:lnTo>
                  <a:pt x="0" y="377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31094" y="5998102"/>
            <a:ext cx="5491731" cy="30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436"/>
              </a:lnSpc>
              <a:spcBef>
                <a:spcPct val="0"/>
              </a:spcBef>
            </a:pP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לא שיתפתי עם הכלים מידע אישי או רגיש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6552182" y="7639489"/>
            <a:ext cx="377250" cy="377250"/>
          </a:xfrm>
          <a:custGeom>
            <a:avLst/>
            <a:gdLst/>
            <a:ahLst/>
            <a:cxnLst/>
            <a:rect r="r" b="b" t="t" l="l"/>
            <a:pathLst>
              <a:path h="377250" w="377250">
                <a:moveTo>
                  <a:pt x="0" y="0"/>
                </a:moveTo>
                <a:lnTo>
                  <a:pt x="377249" y="0"/>
                </a:lnTo>
                <a:lnTo>
                  <a:pt x="377249" y="377250"/>
                </a:lnTo>
                <a:lnTo>
                  <a:pt x="0" y="377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217696" y="6936642"/>
            <a:ext cx="3711736" cy="386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939"/>
              </a:lnSpc>
              <a:spcBef>
                <a:spcPct val="0"/>
              </a:spcBef>
            </a:pPr>
            <a:r>
              <a:rPr lang="he-IL" sz="2799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בסיום המטלה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31094" y="7591864"/>
            <a:ext cx="5491731" cy="610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436"/>
              </a:lnSpc>
              <a:spcBef>
                <a:spcPct val="0"/>
              </a:spcBef>
            </a:pP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אני יכול.ה להסביר את הממצאים או התכנים שהגשתי באופן מלא, ללא עזרת כלי </a:t>
            </a:r>
            <a:r>
              <a:rPr lang="en-US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AI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6567270" y="8563207"/>
            <a:ext cx="377250" cy="377250"/>
          </a:xfrm>
          <a:custGeom>
            <a:avLst/>
            <a:gdLst/>
            <a:ahLst/>
            <a:cxnLst/>
            <a:rect r="r" b="b" t="t" l="l"/>
            <a:pathLst>
              <a:path h="377250" w="377250">
                <a:moveTo>
                  <a:pt x="0" y="0"/>
                </a:moveTo>
                <a:lnTo>
                  <a:pt x="377250" y="0"/>
                </a:lnTo>
                <a:lnTo>
                  <a:pt x="377250" y="377250"/>
                </a:lnTo>
                <a:lnTo>
                  <a:pt x="0" y="377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846182" y="8515582"/>
            <a:ext cx="5491731" cy="61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436"/>
              </a:lnSpc>
              <a:spcBef>
                <a:spcPct val="0"/>
              </a:spcBef>
            </a:pPr>
            <a:r>
              <a:rPr lang="he-IL" sz="2100" spc="8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אני יכול.ה להפנות למקורות בהם נעזרתי ולתאר כיצד אימתתי את המידע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366701" y="442258"/>
            <a:ext cx="3935701" cy="979961"/>
          </a:xfrm>
          <a:custGeom>
            <a:avLst/>
            <a:gdLst/>
            <a:ahLst/>
            <a:cxnLst/>
            <a:rect r="r" b="b" t="t" l="l"/>
            <a:pathLst>
              <a:path h="979961" w="3935701">
                <a:moveTo>
                  <a:pt x="0" y="0"/>
                </a:moveTo>
                <a:lnTo>
                  <a:pt x="3935701" y="0"/>
                </a:lnTo>
                <a:lnTo>
                  <a:pt x="3935701" y="979962"/>
                </a:lnTo>
                <a:lnTo>
                  <a:pt x="0" y="979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400844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3982533" y="-1238773"/>
            <a:ext cx="9225147" cy="8229600"/>
          </a:xfrm>
          <a:custGeom>
            <a:avLst/>
            <a:gdLst/>
            <a:ahLst/>
            <a:cxnLst/>
            <a:rect r="r" b="b" t="t" l="l"/>
            <a:pathLst>
              <a:path h="8229600" w="9225147">
                <a:moveTo>
                  <a:pt x="0" y="0"/>
                </a:moveTo>
                <a:lnTo>
                  <a:pt x="9225147" y="0"/>
                </a:lnTo>
                <a:lnTo>
                  <a:pt x="9225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7899394" y="6407417"/>
            <a:ext cx="9225147" cy="8229600"/>
          </a:xfrm>
          <a:custGeom>
            <a:avLst/>
            <a:gdLst/>
            <a:ahLst/>
            <a:cxnLst/>
            <a:rect r="r" b="b" t="t" l="l"/>
            <a:pathLst>
              <a:path h="8229600" w="9225147">
                <a:moveTo>
                  <a:pt x="0" y="0"/>
                </a:moveTo>
                <a:lnTo>
                  <a:pt x="9225147" y="0"/>
                </a:lnTo>
                <a:lnTo>
                  <a:pt x="9225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0">
            <a:off x="8414972" y="7398780"/>
            <a:ext cx="3486600" cy="3719040"/>
          </a:xfrm>
          <a:custGeom>
            <a:avLst/>
            <a:gdLst/>
            <a:ahLst/>
            <a:cxnLst/>
            <a:rect r="r" b="b" t="t" l="l"/>
            <a:pathLst>
              <a:path h="3719040" w="3486600">
                <a:moveTo>
                  <a:pt x="0" y="0"/>
                </a:moveTo>
                <a:lnTo>
                  <a:pt x="3486600" y="0"/>
                </a:lnTo>
                <a:lnTo>
                  <a:pt x="3486600" y="3719040"/>
                </a:lnTo>
                <a:lnTo>
                  <a:pt x="0" y="37190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6777" y="-391566"/>
            <a:ext cx="9225147" cy="8229600"/>
          </a:xfrm>
          <a:custGeom>
            <a:avLst/>
            <a:gdLst/>
            <a:ahLst/>
            <a:cxnLst/>
            <a:rect r="r" b="b" t="t" l="l"/>
            <a:pathLst>
              <a:path h="8229600" w="9225147">
                <a:moveTo>
                  <a:pt x="0" y="0"/>
                </a:moveTo>
                <a:lnTo>
                  <a:pt x="9225147" y="0"/>
                </a:lnTo>
                <a:lnTo>
                  <a:pt x="9225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675426" y="7750722"/>
            <a:ext cx="9225147" cy="8229600"/>
          </a:xfrm>
          <a:custGeom>
            <a:avLst/>
            <a:gdLst/>
            <a:ahLst/>
            <a:cxnLst/>
            <a:rect r="r" b="b" t="t" l="l"/>
            <a:pathLst>
              <a:path h="8229600" w="9225147">
                <a:moveTo>
                  <a:pt x="0" y="0"/>
                </a:moveTo>
                <a:lnTo>
                  <a:pt x="9225148" y="0"/>
                </a:lnTo>
                <a:lnTo>
                  <a:pt x="92251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0" y="-90108"/>
            <a:ext cx="5102386" cy="10467217"/>
            <a:chOff x="0" y="0"/>
            <a:chExt cx="1343838" cy="27567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43838" cy="2756798"/>
            </a:xfrm>
            <a:custGeom>
              <a:avLst/>
              <a:gdLst/>
              <a:ahLst/>
              <a:cxnLst/>
              <a:rect r="r" b="b" t="t" l="l"/>
              <a:pathLst>
                <a:path h="2756798" w="1343838">
                  <a:moveTo>
                    <a:pt x="0" y="0"/>
                  </a:moveTo>
                  <a:lnTo>
                    <a:pt x="1343838" y="0"/>
                  </a:lnTo>
                  <a:lnTo>
                    <a:pt x="1343838" y="2756798"/>
                  </a:lnTo>
                  <a:lnTo>
                    <a:pt x="0" y="2756798"/>
                  </a:lnTo>
                  <a:close/>
                </a:path>
              </a:pathLst>
            </a:custGeom>
            <a:solidFill>
              <a:srgbClr val="00C0F3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1343838" cy="2747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21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1808064"/>
            <a:ext cx="8255582" cy="7450236"/>
            <a:chOff x="0" y="0"/>
            <a:chExt cx="1279006" cy="11542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79006" cy="1154236"/>
            </a:xfrm>
            <a:custGeom>
              <a:avLst/>
              <a:gdLst/>
              <a:ahLst/>
              <a:cxnLst/>
              <a:rect r="r" b="b" t="t" l="l"/>
              <a:pathLst>
                <a:path h="1154236" w="1279006">
                  <a:moveTo>
                    <a:pt x="93778" y="0"/>
                  </a:moveTo>
                  <a:lnTo>
                    <a:pt x="1185228" y="0"/>
                  </a:lnTo>
                  <a:cubicBezTo>
                    <a:pt x="1237020" y="0"/>
                    <a:pt x="1279006" y="41986"/>
                    <a:pt x="1279006" y="93778"/>
                  </a:cubicBezTo>
                  <a:lnTo>
                    <a:pt x="1279006" y="1060458"/>
                  </a:lnTo>
                  <a:cubicBezTo>
                    <a:pt x="1279006" y="1085330"/>
                    <a:pt x="1269126" y="1109183"/>
                    <a:pt x="1251539" y="1126769"/>
                  </a:cubicBezTo>
                  <a:cubicBezTo>
                    <a:pt x="1233952" y="1144356"/>
                    <a:pt x="1210099" y="1154236"/>
                    <a:pt x="1185228" y="1154236"/>
                  </a:cubicBezTo>
                  <a:lnTo>
                    <a:pt x="93778" y="1154236"/>
                  </a:lnTo>
                  <a:cubicBezTo>
                    <a:pt x="68907" y="1154236"/>
                    <a:pt x="45054" y="1144356"/>
                    <a:pt x="27467" y="1126769"/>
                  </a:cubicBezTo>
                  <a:cubicBezTo>
                    <a:pt x="9880" y="1109183"/>
                    <a:pt x="0" y="1085330"/>
                    <a:pt x="0" y="1060458"/>
                  </a:cubicBezTo>
                  <a:lnTo>
                    <a:pt x="0" y="93778"/>
                  </a:lnTo>
                  <a:cubicBezTo>
                    <a:pt x="0" y="68907"/>
                    <a:pt x="9880" y="45054"/>
                    <a:pt x="27467" y="27467"/>
                  </a:cubicBezTo>
                  <a:cubicBezTo>
                    <a:pt x="45054" y="9880"/>
                    <a:pt x="68907" y="0"/>
                    <a:pt x="93778" y="0"/>
                  </a:cubicBezTo>
                  <a:close/>
                </a:path>
              </a:pathLst>
            </a:custGeom>
            <a:blipFill>
              <a:blip r:embed="rId4"/>
              <a:stretch>
                <a:fillRect l="-30217" t="0" r="-30217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5308870" y="-1949629"/>
            <a:ext cx="3486600" cy="3719040"/>
          </a:xfrm>
          <a:custGeom>
            <a:avLst/>
            <a:gdLst/>
            <a:ahLst/>
            <a:cxnLst/>
            <a:rect r="r" b="b" t="t" l="l"/>
            <a:pathLst>
              <a:path h="3719040" w="3486600">
                <a:moveTo>
                  <a:pt x="0" y="0"/>
                </a:moveTo>
                <a:lnTo>
                  <a:pt x="3486600" y="0"/>
                </a:lnTo>
                <a:lnTo>
                  <a:pt x="3486600" y="3719041"/>
                </a:lnTo>
                <a:lnTo>
                  <a:pt x="0" y="37190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76667" y="374123"/>
            <a:ext cx="4149052" cy="824656"/>
          </a:xfrm>
          <a:custGeom>
            <a:avLst/>
            <a:gdLst/>
            <a:ahLst/>
            <a:cxnLst/>
            <a:rect r="r" b="b" t="t" l="l"/>
            <a:pathLst>
              <a:path h="824656" w="4149052">
                <a:moveTo>
                  <a:pt x="0" y="0"/>
                </a:moveTo>
                <a:lnTo>
                  <a:pt x="4149052" y="0"/>
                </a:lnTo>
                <a:lnTo>
                  <a:pt x="4149052" y="824657"/>
                </a:lnTo>
                <a:lnTo>
                  <a:pt x="0" y="8246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307815" y="3742284"/>
            <a:ext cx="6302378" cy="4222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783"/>
              </a:lnSpc>
              <a:spcBef>
                <a:spcPct val="0"/>
              </a:spcBef>
            </a:pPr>
            <a:r>
              <a:rPr lang="he-IL" sz="2400" spc="9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מצגת זו נבנתה על ידי צוות הדקאנט לחדשנות בהוראה ובלמידה ובעזרת מוניקה ברוידו, מהיחידה ללימודי שפות.</a:t>
            </a:r>
          </a:p>
          <a:p>
            <a:pPr algn="r" rtl="true" marL="0" indent="0" lvl="0">
              <a:lnSpc>
                <a:spcPts val="2783"/>
              </a:lnSpc>
              <a:spcBef>
                <a:spcPct val="0"/>
              </a:spcBef>
            </a:pPr>
          </a:p>
          <a:p>
            <a:pPr algn="r" rtl="true" marL="0" indent="0" lvl="0">
              <a:lnSpc>
                <a:spcPts val="2783"/>
              </a:lnSpc>
              <a:spcBef>
                <a:spcPct val="0"/>
              </a:spcBef>
            </a:pPr>
          </a:p>
          <a:p>
            <a:pPr algn="r" rtl="true" marL="0" indent="0" lvl="0">
              <a:lnSpc>
                <a:spcPts val="2783"/>
              </a:lnSpc>
              <a:spcBef>
                <a:spcPct val="0"/>
              </a:spcBef>
            </a:pPr>
          </a:p>
          <a:p>
            <a:pPr algn="r" rtl="true" marL="0" indent="0" lvl="0">
              <a:lnSpc>
                <a:spcPts val="2783"/>
              </a:lnSpc>
              <a:spcBef>
                <a:spcPct val="0"/>
              </a:spcBef>
            </a:pPr>
          </a:p>
          <a:p>
            <a:pPr algn="r" rtl="true" marL="0" indent="0" lvl="0">
              <a:lnSpc>
                <a:spcPts val="2783"/>
              </a:lnSpc>
              <a:spcBef>
                <a:spcPct val="0"/>
              </a:spcBef>
            </a:pPr>
          </a:p>
          <a:p>
            <a:pPr algn="r" rtl="true" marL="0" indent="0" lvl="0">
              <a:lnSpc>
                <a:spcPts val="2783"/>
              </a:lnSpc>
              <a:spcBef>
                <a:spcPct val="0"/>
              </a:spcBef>
            </a:pPr>
            <a:r>
              <a:rPr lang="he-IL" sz="2400" spc="9" strike="noStrike" u="none">
                <a:solidFill>
                  <a:srgbClr val="000000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נתקלת במידע לא מדויק? ניתן לכתוב לנו:</a:t>
            </a:r>
          </a:p>
          <a:p>
            <a:pPr algn="r" rtl="true" marL="0" indent="0" lvl="0">
              <a:lnSpc>
                <a:spcPts val="2783"/>
              </a:lnSpc>
              <a:spcBef>
                <a:spcPct val="0"/>
              </a:spcBef>
            </a:pPr>
            <a:r>
              <a:rPr lang="en-US" sz="2400" spc="9" strike="noStrike" u="sng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hlinkClick r:id="rId8" tooltip="mailto:innovtl@tauex.tau.ac.il"/>
              </a:rPr>
              <a:t>innovtl@tauex.tau.ac.il</a:t>
            </a:r>
          </a:p>
          <a:p>
            <a:pPr algn="l" marL="0" indent="0" lvl="0">
              <a:lnSpc>
                <a:spcPts val="2783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2783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2981904" y="9614592"/>
            <a:ext cx="6302378" cy="247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388618" indent="-194309" lvl="1">
              <a:lnSpc>
                <a:spcPts val="2087"/>
              </a:lnSpc>
              <a:buFont typeface="Arial"/>
              <a:buChar char="•"/>
            </a:pPr>
            <a:r>
              <a:rPr lang="he-IL" sz="17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  <a:rtl val="true"/>
              </a:rPr>
              <a:t>השקופיות במצגת נבנו בעזרת </a:t>
            </a:r>
            <a:r>
              <a:rPr lang="en-US" sz="1799" spc="7">
                <a:solidFill>
                  <a:srgbClr val="000000"/>
                </a:solidFill>
                <a:latin typeface="Open Sans Hebrew 1"/>
                <a:ea typeface="Open Sans Hebrew 1"/>
                <a:cs typeface="Open Sans Hebrew 1"/>
                <a:sym typeface="Open Sans Hebrew 1"/>
              </a:rPr>
              <a:t>Canva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46404" y="2926576"/>
            <a:ext cx="4363788" cy="421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3260"/>
              </a:lnSpc>
            </a:pPr>
            <a:r>
              <a:rPr lang="he-IL" sz="3105">
                <a:solidFill>
                  <a:srgbClr val="00C0F3"/>
                </a:solidFill>
                <a:latin typeface="Open Sans Hebrew 2"/>
                <a:ea typeface="Open Sans Hebrew 2"/>
                <a:cs typeface="Open Sans Hebrew 2"/>
                <a:sym typeface="Open Sans Hebrew 2"/>
                <a:rtl val="true"/>
              </a:rPr>
              <a:t>תודות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DAGwBeDpcjA</dc:identifier>
  <dcterms:modified xsi:type="dcterms:W3CDTF">2011-08-01T06:04:30Z</dcterms:modified>
  <cp:revision>1</cp:revision>
  <dc:title>מדריך בינה מלאכותית יוצרת לסטו'</dc:title>
</cp:coreProperties>
</file>